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9144000" cy="5143500" type="screen16x9"/>
  <p:notesSz cx="6858000" cy="9144000"/>
  <p:embeddedFontLst>
    <p:embeddedFont>
      <p:font typeface="Fira Code" panose="02020500000000000000" charset="0"/>
      <p:regular r:id="rId46"/>
      <p:bold r:id="rId47"/>
    </p:embeddedFont>
    <p:embeddedFont>
      <p:font typeface="Fredoka One" panose="02020500000000000000" charset="0"/>
      <p:regular r:id="rId48"/>
    </p:embeddedFont>
    <p:embeddedFont>
      <p:font typeface="Fira Code Light" panose="02020500000000000000" charset="0"/>
      <p:regular r:id="rId49"/>
      <p:bold r:id="rId50"/>
    </p:embeddedFont>
    <p:embeddedFont>
      <p:font typeface="Rubik Black" panose="02020500000000000000" charset="-79"/>
      <p:bold r:id="rId51"/>
      <p:boldItalic r:id="rId52"/>
    </p:embeddedFont>
    <p:embeddedFont>
      <p:font typeface="Rubik ExtraBold" panose="02020500000000000000" charset="-79"/>
      <p:bold r:id="rId53"/>
      <p:boldItalic r:id="rId54"/>
    </p:embeddedFont>
    <p:embeddedFont>
      <p:font typeface="Oswald" panose="02020500000000000000" charset="0"/>
      <p:regular r:id="rId55"/>
      <p:bold r:id="rId56"/>
    </p:embeddedFont>
    <p:embeddedFont>
      <p:font typeface="Bebas Neue" panose="02020500000000000000" charset="0"/>
      <p:regular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C331109-63F2-4F8D-BA44-9D6781DBC399}">
  <a:tblStyle styleId="{FC331109-63F2-4F8D-BA44-9D6781DBC3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1bae022abd8_1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1bae022abd8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Good morning, everyone! We’re Team 13, and today we’re going to talk about how we applied matrices in cryptography. So, before we start the presentation, let me ask all of you a question:</a:t>
            </a:r>
            <a:endParaRPr/>
          </a:p>
          <a:p>
            <a:pPr marL="0" lvl="0" indent="0" algn="l" rtl="0">
              <a:spcBef>
                <a:spcPts val="0"/>
              </a:spcBef>
              <a:spcAft>
                <a:spcPts val="0"/>
              </a:spcAft>
              <a:buNone/>
            </a:pPr>
            <a:r>
              <a:rPr lang="zh-TW"/>
              <a:t>Have you ever used the same passwords across multiple accounts just because it was easier to remember? If your answer is yes, please hold onto that thought.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1bd86630558_3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1bd86630558_3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1bd86630558_3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1bd86630558_3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1bd86630558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1bd86630558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bd86630558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bd8663055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1bd86630558_2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1bd86630558_2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1bd86630558_3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1bd86630558_3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bd86630558_3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d86630558_3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1bd86630558_2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 name="Google Shape;1159;g1bd86630558_2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bd86630558_3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bd86630558_3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1bd86630558_2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1bd86630558_2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TW" sz="1400" b="1">
                <a:solidFill>
                  <a:schemeClr val="dk1"/>
                </a:solidFill>
                <a:latin typeface="Fira Code"/>
                <a:ea typeface="Fira Code"/>
                <a:cs typeface="Fira Code"/>
                <a:sym typeface="Fira Code"/>
              </a:rPr>
              <a:t>the random number will be different on each computer. But the number will be consistent  on the same computer.</a:t>
            </a:r>
            <a:endParaRPr sz="1400" b="1">
              <a:solidFill>
                <a:schemeClr val="dk1"/>
              </a:solidFill>
              <a:latin typeface="Fira Code"/>
              <a:ea typeface="Fira Code"/>
              <a:cs typeface="Fira Code"/>
              <a:sym typeface="Fira Code"/>
            </a:endParaRPr>
          </a:p>
          <a:p>
            <a:pPr marL="0" lvl="0" indent="0" algn="l" rtl="0">
              <a:lnSpc>
                <a:spcPct val="150000"/>
              </a:lnSpc>
              <a:spcBef>
                <a:spcPts val="0"/>
              </a:spcBef>
              <a:spcAft>
                <a:spcPts val="0"/>
              </a:spcAft>
              <a:buClr>
                <a:schemeClr val="dk1"/>
              </a:buClr>
              <a:buSzPts val="1100"/>
              <a:buFont typeface="Arial"/>
              <a:buNone/>
            </a:pPr>
            <a:r>
              <a:rPr lang="zh-TW" sz="1400" b="1">
                <a:solidFill>
                  <a:schemeClr val="dk1"/>
                </a:solidFill>
                <a:latin typeface="Fira Code"/>
                <a:ea typeface="Fira Code"/>
                <a:cs typeface="Fira Code"/>
                <a:sym typeface="Fira Code"/>
              </a:rPr>
              <a:t>so we can ensure that we are able to get the same encoded password and this encoded password will not be known by others although they have our general password at the same time.</a:t>
            </a:r>
            <a:endParaRPr sz="14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bae022abd8_1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bae022abd8_1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The table of contents are as below. We’ll give a brief introduction on our motivation, then we’ll move on to our methods, and then our evaluation and conclusion.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1bd86630558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1bd86630558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1bcb7b9bf97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1bcb7b9bf9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solidFill>
                  <a:schemeClr val="dk1"/>
                </a:solidFill>
              </a:rPr>
              <a:t>UIC ACCC: Academic Computing and Communications Center of the University of Illinois Chicago</a:t>
            </a:r>
            <a:endParaRPr>
              <a:solidFill>
                <a:schemeClr val="dk1"/>
              </a:solidFill>
            </a:endParaRPr>
          </a:p>
          <a:p>
            <a:pPr marL="0" lvl="0" indent="0" algn="l" rtl="0">
              <a:spcBef>
                <a:spcPts val="0"/>
              </a:spcBef>
              <a:spcAft>
                <a:spcPts val="0"/>
              </a:spcAft>
              <a:buNone/>
            </a:pPr>
            <a:r>
              <a:rPr lang="zh-TW">
                <a:solidFill>
                  <a:schemeClr val="dk1"/>
                </a:solidFill>
              </a:rPr>
              <a:t>CMU CUPS: CyLab Usable Privacy and Security Laboratory of Carnegie Mellon University</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6"/>
        <p:cNvGrpSpPr/>
        <p:nvPr/>
      </p:nvGrpSpPr>
      <p:grpSpPr>
        <a:xfrm>
          <a:off x="0" y="0"/>
          <a:ext cx="0" cy="0"/>
          <a:chOff x="0" y="0"/>
          <a:chExt cx="0" cy="0"/>
        </a:xfrm>
      </p:grpSpPr>
      <p:sp>
        <p:nvSpPr>
          <p:cNvPr id="1397" name="Google Shape;1397;g1bcb7b9bf97_3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 name="Google Shape;1398;g1bcb7b9bf97_3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1bcb7b9bf97_3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1bcb7b9bf97_3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bcb7b9bf97_3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bcb7b9bf97_3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bcb7b9bf97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bcb7b9bf97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So after obtaining hypothetical passwords from our survey, we ran both encrypted and non-encrypted passwords by the UIC password strength test.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1bcb7b9bf97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1bcb7b9bf97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But how does the website test if a password is strong? The password tests assigns positive and negative points to each password, which itself is evaluated against a rubric.</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2"/>
        <p:cNvGrpSpPr/>
        <p:nvPr/>
      </p:nvGrpSpPr>
      <p:grpSpPr>
        <a:xfrm>
          <a:off x="0" y="0"/>
          <a:ext cx="0" cy="0"/>
          <a:chOff x="0" y="0"/>
          <a:chExt cx="0" cy="0"/>
        </a:xfrm>
      </p:grpSpPr>
      <p:sp>
        <p:nvSpPr>
          <p:cNvPr id="1573" name="Google Shape;1573;g1bcb7b9bf97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 name="Google Shape;1574;g1bcb7b9bf97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The rubrics for positive points vary with the specific requirements.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1bcb7b9bf97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 name="Google Shape;1606;g1bcb7b9bf97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The same goes for the points for deduction.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1bd86630558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1bd86630558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1bae022abd8_11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1bae022abd8_11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9"/>
        <p:cNvGrpSpPr/>
        <p:nvPr/>
      </p:nvGrpSpPr>
      <p:grpSpPr>
        <a:xfrm>
          <a:off x="0" y="0"/>
          <a:ext cx="0" cy="0"/>
          <a:chOff x="0" y="0"/>
          <a:chExt cx="0" cy="0"/>
        </a:xfrm>
      </p:grpSpPr>
      <p:sp>
        <p:nvSpPr>
          <p:cNvPr id="1650" name="Google Shape;1650;g1bd86630558_4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1" name="Google Shape;1651;g1bd86630558_4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1bd86630558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1bd8663055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bd86630558_4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bd86630558_4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2"/>
        <p:cNvGrpSpPr/>
        <p:nvPr/>
      </p:nvGrpSpPr>
      <p:grpSpPr>
        <a:xfrm>
          <a:off x="0" y="0"/>
          <a:ext cx="0" cy="0"/>
          <a:chOff x="0" y="0"/>
          <a:chExt cx="0" cy="0"/>
        </a:xfrm>
      </p:grpSpPr>
      <p:sp>
        <p:nvSpPr>
          <p:cNvPr id="1723" name="Google Shape;1723;g1bd86630558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4" name="Google Shape;1724;g1bd86630558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g1bd86630558_4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 name="Google Shape;1735;g1bd86630558_4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bd86630558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bd86630558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p:cNvGrpSpPr/>
        <p:nvPr/>
      </p:nvGrpSpPr>
      <p:grpSpPr>
        <a:xfrm>
          <a:off x="0" y="0"/>
          <a:ext cx="0" cy="0"/>
          <a:chOff x="0" y="0"/>
          <a:chExt cx="0" cy="0"/>
        </a:xfrm>
      </p:grpSpPr>
      <p:sp>
        <p:nvSpPr>
          <p:cNvPr id="1795" name="Google Shape;1795;g1bd86630558_5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bd86630558_5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4"/>
        <p:cNvGrpSpPr/>
        <p:nvPr/>
      </p:nvGrpSpPr>
      <p:grpSpPr>
        <a:xfrm>
          <a:off x="0" y="0"/>
          <a:ext cx="0" cy="0"/>
          <a:chOff x="0" y="0"/>
          <a:chExt cx="0" cy="0"/>
        </a:xfrm>
      </p:grpSpPr>
      <p:sp>
        <p:nvSpPr>
          <p:cNvPr id="1825" name="Google Shape;1825;g1bd86630558_5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6" name="Google Shape;1826;g1bd86630558_5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1bd86630558_1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6" name="Google Shape;1856;g1bd86630558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So now we come to our conclusion!</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1bd86630558_1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6" name="Google Shape;1916;g1bd86630558_1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zh-TW"/>
              <a:t>We observed that most passwords are overused and guessable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1bd8663055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1bd8663055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1bd86630558_1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1bd86630558_1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2. We decided to make matrices to encrypt said passwords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5"/>
        <p:cNvGrpSpPr/>
        <p:nvPr/>
      </p:nvGrpSpPr>
      <p:grpSpPr>
        <a:xfrm>
          <a:off x="0" y="0"/>
          <a:ext cx="0" cy="0"/>
          <a:chOff x="0" y="0"/>
          <a:chExt cx="0" cy="0"/>
        </a:xfrm>
      </p:grpSpPr>
      <p:sp>
        <p:nvSpPr>
          <p:cNvPr id="1966" name="Google Shape;1966;g1bd86630558_1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7" name="Google Shape;1967;g1bd86630558_1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3. We succeeded in making over 98.43 percent of the collected passwords stronger.</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1"/>
        <p:cNvGrpSpPr/>
        <p:nvPr/>
      </p:nvGrpSpPr>
      <p:grpSpPr>
        <a:xfrm>
          <a:off x="0" y="0"/>
          <a:ext cx="0" cy="0"/>
          <a:chOff x="0" y="0"/>
          <a:chExt cx="0" cy="0"/>
        </a:xfrm>
      </p:grpSpPr>
      <p:sp>
        <p:nvSpPr>
          <p:cNvPr id="1992" name="Google Shape;1992;g1bae022abd8_1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3" name="Google Shape;1993;g1bae022abd8_1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These are our references.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Google Shape;2022;g1bae022abd8_11_4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 name="Google Shape;2023;g1bae022abd8_11_4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We thank you for listening to our presentation! If there are any questions, feel free to ask us! And if you’re interested to know how our code works, you can scan the QR code above!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1bd86630558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1bd86630558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1bd86630558_3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1bd86630558_3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bd86630558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bd86630558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1bd86630558_3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1bd86630558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1bd86630558_3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1bd86630558_3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91919"/>
              </a:buClr>
              <a:buSzPts val="5200"/>
              <a:buNone/>
              <a:defRPr sz="5000" b="1">
                <a:solidFill>
                  <a:schemeClr val="dk2"/>
                </a:solidFill>
                <a:latin typeface="Oswald"/>
                <a:ea typeface="Oswald"/>
                <a:cs typeface="Oswald"/>
                <a:sym typeface="Oswa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26425" y="3090600"/>
            <a:ext cx="2966400" cy="424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 name="Google Shape;14;p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7" name="Google Shape;17;p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82"/>
        <p:cNvGrpSpPr/>
        <p:nvPr/>
      </p:nvGrpSpPr>
      <p:grpSpPr>
        <a:xfrm>
          <a:off x="0" y="0"/>
          <a:ext cx="0" cy="0"/>
          <a:chOff x="0" y="0"/>
          <a:chExt cx="0" cy="0"/>
        </a:xfrm>
      </p:grpSpPr>
      <p:sp>
        <p:nvSpPr>
          <p:cNvPr id="283" name="Google Shape;283;p2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284" name="Google Shape;284;p25"/>
          <p:cNvGrpSpPr/>
          <p:nvPr/>
        </p:nvGrpSpPr>
        <p:grpSpPr>
          <a:xfrm>
            <a:off x="286625" y="3999999"/>
            <a:ext cx="145867" cy="958251"/>
            <a:chOff x="286625" y="3923799"/>
            <a:chExt cx="145867" cy="958251"/>
          </a:xfrm>
        </p:grpSpPr>
        <p:sp>
          <p:nvSpPr>
            <p:cNvPr id="285" name="Google Shape;285;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25"/>
            <p:cNvGrpSpPr/>
            <p:nvPr/>
          </p:nvGrpSpPr>
          <p:grpSpPr>
            <a:xfrm>
              <a:off x="298112" y="4342643"/>
              <a:ext cx="110182" cy="126862"/>
              <a:chOff x="281100" y="2027800"/>
              <a:chExt cx="140700" cy="162000"/>
            </a:xfrm>
          </p:grpSpPr>
          <p:sp>
            <p:nvSpPr>
              <p:cNvPr id="287" name="Google Shape;287;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25"/>
              <p:cNvGrpSpPr/>
              <p:nvPr/>
            </p:nvGrpSpPr>
            <p:grpSpPr>
              <a:xfrm>
                <a:off x="308875" y="2088450"/>
                <a:ext cx="85200" cy="40700"/>
                <a:chOff x="308875" y="2087000"/>
                <a:chExt cx="85200" cy="40700"/>
              </a:xfrm>
            </p:grpSpPr>
            <p:cxnSp>
              <p:nvCxnSpPr>
                <p:cNvPr id="289" name="Google Shape;289;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91" name="Google Shape;291;p25"/>
            <p:cNvGrpSpPr/>
            <p:nvPr/>
          </p:nvGrpSpPr>
          <p:grpSpPr>
            <a:xfrm>
              <a:off x="286625" y="3923799"/>
              <a:ext cx="133200" cy="133200"/>
              <a:chOff x="286625" y="3648899"/>
              <a:chExt cx="133200" cy="133200"/>
            </a:xfrm>
          </p:grpSpPr>
          <p:sp>
            <p:nvSpPr>
              <p:cNvPr id="292" name="Google Shape;292;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25">
            <a:hlinkClick r:id=""/>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95" name="Google Shape;295;p25"/>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5"/>
          <p:cNvGrpSpPr/>
          <p:nvPr/>
        </p:nvGrpSpPr>
        <p:grpSpPr>
          <a:xfrm>
            <a:off x="8424000" y="209250"/>
            <a:ext cx="433550" cy="78899"/>
            <a:chOff x="8424000" y="285450"/>
            <a:chExt cx="433550" cy="78899"/>
          </a:xfrm>
        </p:grpSpPr>
        <p:cxnSp>
          <p:nvCxnSpPr>
            <p:cNvPr id="297" name="Google Shape;297;p2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98" name="Google Shape;298;p2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5"/>
            <p:cNvGrpSpPr/>
            <p:nvPr/>
          </p:nvGrpSpPr>
          <p:grpSpPr>
            <a:xfrm>
              <a:off x="8785929" y="285450"/>
              <a:ext cx="71621" cy="78899"/>
              <a:chOff x="3621700" y="273825"/>
              <a:chExt cx="100875" cy="111125"/>
            </a:xfrm>
          </p:grpSpPr>
          <p:cxnSp>
            <p:nvCxnSpPr>
              <p:cNvPr id="300" name="Google Shape;300;p2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01" name="Google Shape;301;p2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02" name="Google Shape;302;p25"/>
          <p:cNvGrpSpPr/>
          <p:nvPr/>
        </p:nvGrpSpPr>
        <p:grpSpPr>
          <a:xfrm>
            <a:off x="299286" y="189025"/>
            <a:ext cx="133205" cy="119344"/>
            <a:chOff x="222150" y="185025"/>
            <a:chExt cx="170100" cy="152400"/>
          </a:xfrm>
        </p:grpSpPr>
        <p:cxnSp>
          <p:nvCxnSpPr>
            <p:cNvPr id="303" name="Google Shape;303;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4" name="Google Shape;304;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5" name="Google Shape;305;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06"/>
        <p:cNvGrpSpPr/>
        <p:nvPr/>
      </p:nvGrpSpPr>
      <p:grpSpPr>
        <a:xfrm>
          <a:off x="0" y="0"/>
          <a:ext cx="0" cy="0"/>
          <a:chOff x="0" y="0"/>
          <a:chExt cx="0" cy="0"/>
        </a:xfrm>
      </p:grpSpPr>
      <p:sp>
        <p:nvSpPr>
          <p:cNvPr id="307" name="Google Shape;307;p26"/>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08" name="Google Shape;308;p26"/>
          <p:cNvGrpSpPr/>
          <p:nvPr/>
        </p:nvGrpSpPr>
        <p:grpSpPr>
          <a:xfrm>
            <a:off x="286625" y="3999999"/>
            <a:ext cx="145867" cy="958251"/>
            <a:chOff x="286625" y="3923799"/>
            <a:chExt cx="145867" cy="958251"/>
          </a:xfrm>
        </p:grpSpPr>
        <p:sp>
          <p:nvSpPr>
            <p:cNvPr id="309" name="Google Shape;309;p2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6"/>
            <p:cNvGrpSpPr/>
            <p:nvPr/>
          </p:nvGrpSpPr>
          <p:grpSpPr>
            <a:xfrm>
              <a:off x="298112" y="4342643"/>
              <a:ext cx="110182" cy="126862"/>
              <a:chOff x="281100" y="2027800"/>
              <a:chExt cx="140700" cy="162000"/>
            </a:xfrm>
          </p:grpSpPr>
          <p:sp>
            <p:nvSpPr>
              <p:cNvPr id="311" name="Google Shape;311;p2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6"/>
              <p:cNvGrpSpPr/>
              <p:nvPr/>
            </p:nvGrpSpPr>
            <p:grpSpPr>
              <a:xfrm>
                <a:off x="308875" y="2088450"/>
                <a:ext cx="85200" cy="40700"/>
                <a:chOff x="308875" y="2087000"/>
                <a:chExt cx="85200" cy="40700"/>
              </a:xfrm>
            </p:grpSpPr>
            <p:cxnSp>
              <p:nvCxnSpPr>
                <p:cNvPr id="313" name="Google Shape;313;p2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14" name="Google Shape;314;p2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15" name="Google Shape;315;p26"/>
            <p:cNvGrpSpPr/>
            <p:nvPr/>
          </p:nvGrpSpPr>
          <p:grpSpPr>
            <a:xfrm>
              <a:off x="286625" y="3923799"/>
              <a:ext cx="133200" cy="133200"/>
              <a:chOff x="286625" y="3648899"/>
              <a:chExt cx="133200" cy="133200"/>
            </a:xfrm>
          </p:grpSpPr>
          <p:sp>
            <p:nvSpPr>
              <p:cNvPr id="316" name="Google Shape;316;p2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 name="Google Shape;318;p26">
            <a:hlinkClick r:id=""/>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319" name="Google Shape;319;p26"/>
          <p:cNvGrpSpPr/>
          <p:nvPr/>
        </p:nvGrpSpPr>
        <p:grpSpPr>
          <a:xfrm>
            <a:off x="8424000" y="209250"/>
            <a:ext cx="433550" cy="78899"/>
            <a:chOff x="8424000" y="285450"/>
            <a:chExt cx="433550" cy="78899"/>
          </a:xfrm>
        </p:grpSpPr>
        <p:cxnSp>
          <p:nvCxnSpPr>
            <p:cNvPr id="320" name="Google Shape;320;p2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21" name="Google Shape;321;p2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6"/>
            <p:cNvGrpSpPr/>
            <p:nvPr/>
          </p:nvGrpSpPr>
          <p:grpSpPr>
            <a:xfrm>
              <a:off x="8785929" y="285450"/>
              <a:ext cx="71621" cy="78899"/>
              <a:chOff x="3621700" y="273825"/>
              <a:chExt cx="100875" cy="111125"/>
            </a:xfrm>
          </p:grpSpPr>
          <p:cxnSp>
            <p:nvCxnSpPr>
              <p:cNvPr id="323" name="Google Shape;323;p2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24" name="Google Shape;324;p2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25" name="Google Shape;325;p26"/>
          <p:cNvGrpSpPr/>
          <p:nvPr/>
        </p:nvGrpSpPr>
        <p:grpSpPr>
          <a:xfrm>
            <a:off x="299286" y="189025"/>
            <a:ext cx="133205" cy="119344"/>
            <a:chOff x="222150" y="185025"/>
            <a:chExt cx="170100" cy="152400"/>
          </a:xfrm>
        </p:grpSpPr>
        <p:cxnSp>
          <p:nvCxnSpPr>
            <p:cNvPr id="326" name="Google Shape;326;p2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7" name="Google Shape;327;p2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8" name="Google Shape;328;p2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329"/>
        <p:cNvGrpSpPr/>
        <p:nvPr/>
      </p:nvGrpSpPr>
      <p:grpSpPr>
        <a:xfrm>
          <a:off x="0" y="0"/>
          <a:ext cx="0" cy="0"/>
          <a:chOff x="0" y="0"/>
          <a:chExt cx="0" cy="0"/>
        </a:xfrm>
      </p:grpSpPr>
      <p:sp>
        <p:nvSpPr>
          <p:cNvPr id="330" name="Google Shape;330;p27"/>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31" name="Google Shape;331;p27"/>
          <p:cNvGrpSpPr/>
          <p:nvPr/>
        </p:nvGrpSpPr>
        <p:grpSpPr>
          <a:xfrm>
            <a:off x="286625" y="3999999"/>
            <a:ext cx="145867" cy="958251"/>
            <a:chOff x="286625" y="3923799"/>
            <a:chExt cx="145867" cy="958251"/>
          </a:xfrm>
        </p:grpSpPr>
        <p:sp>
          <p:nvSpPr>
            <p:cNvPr id="332" name="Google Shape;332;p2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7"/>
            <p:cNvGrpSpPr/>
            <p:nvPr/>
          </p:nvGrpSpPr>
          <p:grpSpPr>
            <a:xfrm>
              <a:off x="298112" y="4342643"/>
              <a:ext cx="110182" cy="126862"/>
              <a:chOff x="281100" y="2027800"/>
              <a:chExt cx="140700" cy="162000"/>
            </a:xfrm>
          </p:grpSpPr>
          <p:sp>
            <p:nvSpPr>
              <p:cNvPr id="334" name="Google Shape;334;p2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27"/>
              <p:cNvGrpSpPr/>
              <p:nvPr/>
            </p:nvGrpSpPr>
            <p:grpSpPr>
              <a:xfrm>
                <a:off x="308875" y="2088450"/>
                <a:ext cx="85200" cy="40700"/>
                <a:chOff x="308875" y="2087000"/>
                <a:chExt cx="85200" cy="40700"/>
              </a:xfrm>
            </p:grpSpPr>
            <p:cxnSp>
              <p:nvCxnSpPr>
                <p:cNvPr id="336" name="Google Shape;336;p2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2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8" name="Google Shape;338;p27"/>
            <p:cNvGrpSpPr/>
            <p:nvPr/>
          </p:nvGrpSpPr>
          <p:grpSpPr>
            <a:xfrm>
              <a:off x="286625" y="3923799"/>
              <a:ext cx="133200" cy="133200"/>
              <a:chOff x="286625" y="3648899"/>
              <a:chExt cx="133200" cy="133200"/>
            </a:xfrm>
          </p:grpSpPr>
          <p:sp>
            <p:nvSpPr>
              <p:cNvPr id="339" name="Google Shape;339;p2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 name="Google Shape;341;p27">
            <a:hlinkClick r:id=""/>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2" name="Google Shape;342;p27"/>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7"/>
          <p:cNvGrpSpPr/>
          <p:nvPr/>
        </p:nvGrpSpPr>
        <p:grpSpPr>
          <a:xfrm>
            <a:off x="8424000" y="209250"/>
            <a:ext cx="433550" cy="78899"/>
            <a:chOff x="8424000" y="285450"/>
            <a:chExt cx="433550" cy="78899"/>
          </a:xfrm>
        </p:grpSpPr>
        <p:cxnSp>
          <p:nvCxnSpPr>
            <p:cNvPr id="344" name="Google Shape;344;p2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45" name="Google Shape;345;p2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7"/>
            <p:cNvGrpSpPr/>
            <p:nvPr/>
          </p:nvGrpSpPr>
          <p:grpSpPr>
            <a:xfrm>
              <a:off x="8785929" y="285450"/>
              <a:ext cx="71621" cy="78899"/>
              <a:chOff x="3621700" y="273825"/>
              <a:chExt cx="100875" cy="111125"/>
            </a:xfrm>
          </p:grpSpPr>
          <p:cxnSp>
            <p:nvCxnSpPr>
              <p:cNvPr id="347" name="Google Shape;347;p2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48" name="Google Shape;348;p2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49" name="Google Shape;349;p27"/>
          <p:cNvGrpSpPr/>
          <p:nvPr/>
        </p:nvGrpSpPr>
        <p:grpSpPr>
          <a:xfrm>
            <a:off x="299286" y="189025"/>
            <a:ext cx="133205" cy="119344"/>
            <a:chOff x="222150" y="185025"/>
            <a:chExt cx="170100" cy="152400"/>
          </a:xfrm>
        </p:grpSpPr>
        <p:cxnSp>
          <p:nvCxnSpPr>
            <p:cNvPr id="350" name="Google Shape;350;p2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1" name="Google Shape;351;p2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2" name="Google Shape;352;p2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53" name="Google Shape;353;p27"/>
          <p:cNvGrpSpPr/>
          <p:nvPr/>
        </p:nvGrpSpPr>
        <p:grpSpPr>
          <a:xfrm>
            <a:off x="1028975" y="1070563"/>
            <a:ext cx="2136214" cy="3002387"/>
            <a:chOff x="5380450" y="1070563"/>
            <a:chExt cx="2136214" cy="3002387"/>
          </a:xfrm>
        </p:grpSpPr>
        <p:sp>
          <p:nvSpPr>
            <p:cNvPr id="354" name="Google Shape;354;p27"/>
            <p:cNvSpPr/>
            <p:nvPr/>
          </p:nvSpPr>
          <p:spPr>
            <a:xfrm>
              <a:off x="6164625" y="1344650"/>
              <a:ext cx="1334100" cy="2405100"/>
            </a:xfrm>
            <a:prstGeom prst="roundRect">
              <a:avLst>
                <a:gd name="adj" fmla="val 0"/>
              </a:avLst>
            </a:prstGeom>
            <a:solidFill>
              <a:schemeClr val="accent3"/>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298575" y="1546875"/>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298575" y="2078800"/>
              <a:ext cx="1066200" cy="999900"/>
            </a:xfrm>
            <a:prstGeom prst="roundRect">
              <a:avLst>
                <a:gd name="adj" fmla="val 7939"/>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6298575" y="3140800"/>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7"/>
            <p:cNvGrpSpPr/>
            <p:nvPr/>
          </p:nvGrpSpPr>
          <p:grpSpPr>
            <a:xfrm>
              <a:off x="5380450" y="1200275"/>
              <a:ext cx="1386600" cy="449700"/>
              <a:chOff x="5270675" y="1411375"/>
              <a:chExt cx="1386600" cy="449700"/>
            </a:xfrm>
          </p:grpSpPr>
          <p:sp>
            <p:nvSpPr>
              <p:cNvPr id="360" name="Google Shape;360;p27"/>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7"/>
              <p:cNvGrpSpPr/>
              <p:nvPr/>
            </p:nvGrpSpPr>
            <p:grpSpPr>
              <a:xfrm>
                <a:off x="5794626" y="1542600"/>
                <a:ext cx="706512" cy="187247"/>
                <a:chOff x="5784976" y="732725"/>
                <a:chExt cx="706512" cy="187247"/>
              </a:xfrm>
            </p:grpSpPr>
            <p:sp>
              <p:nvSpPr>
                <p:cNvPr id="364" name="Google Shape;364;p27"/>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 name="Google Shape;367;p27"/>
            <p:cNvGrpSpPr/>
            <p:nvPr/>
          </p:nvGrpSpPr>
          <p:grpSpPr>
            <a:xfrm>
              <a:off x="5573850" y="3355500"/>
              <a:ext cx="381600" cy="356700"/>
              <a:chOff x="1062200" y="3366813"/>
              <a:chExt cx="381600" cy="356700"/>
            </a:xfrm>
          </p:grpSpPr>
          <p:sp>
            <p:nvSpPr>
              <p:cNvPr id="368" name="Google Shape;368;p27"/>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7"/>
              <p:cNvGrpSpPr/>
              <p:nvPr/>
            </p:nvGrpSpPr>
            <p:grpSpPr>
              <a:xfrm>
                <a:off x="1138484" y="3433275"/>
                <a:ext cx="229200" cy="229200"/>
                <a:chOff x="955447" y="3891500"/>
                <a:chExt cx="229200" cy="229200"/>
              </a:xfrm>
            </p:grpSpPr>
            <p:sp>
              <p:nvSpPr>
                <p:cNvPr id="370" name="Google Shape;370;p27"/>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 name="Google Shape;372;p27"/>
            <p:cNvGrpSpPr/>
            <p:nvPr/>
          </p:nvGrpSpPr>
          <p:grpSpPr>
            <a:xfrm rot="5400000">
              <a:off x="5462261" y="2839775"/>
              <a:ext cx="604800" cy="147600"/>
              <a:chOff x="7688649" y="828750"/>
              <a:chExt cx="604800" cy="147600"/>
            </a:xfrm>
          </p:grpSpPr>
          <p:sp>
            <p:nvSpPr>
              <p:cNvPr id="373" name="Google Shape;373;p27"/>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917249" y="828750"/>
                <a:ext cx="147600" cy="147600"/>
              </a:xfrm>
              <a:prstGeom prst="ellipse">
                <a:avLst/>
              </a:prstGeom>
              <a:gradFill>
                <a:gsLst>
                  <a:gs pos="0">
                    <a:srgbClr val="FFF68E"/>
                  </a:gs>
                  <a:gs pos="100000">
                    <a:srgbClr val="FFD966"/>
                  </a:gs>
                </a:gsLst>
                <a:path path="circle">
                  <a:fillToRect l="50000" t="50000" r="50000" b="50000"/>
                </a:path>
                <a:tileRect/>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27"/>
          <p:cNvGrpSpPr/>
          <p:nvPr/>
        </p:nvGrpSpPr>
        <p:grpSpPr>
          <a:xfrm>
            <a:off x="2282900" y="2966425"/>
            <a:ext cx="1710600" cy="263700"/>
            <a:chOff x="2282900" y="800475"/>
            <a:chExt cx="1710600" cy="263700"/>
          </a:xfrm>
        </p:grpSpPr>
        <p:sp>
          <p:nvSpPr>
            <p:cNvPr id="377" name="Google Shape;377;p27"/>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7"/>
          <p:cNvGrpSpPr/>
          <p:nvPr/>
        </p:nvGrpSpPr>
        <p:grpSpPr>
          <a:xfrm>
            <a:off x="2740505" y="1862116"/>
            <a:ext cx="795391" cy="626114"/>
            <a:chOff x="7760767" y="1176066"/>
            <a:chExt cx="795391" cy="626114"/>
          </a:xfrm>
        </p:grpSpPr>
        <p:sp>
          <p:nvSpPr>
            <p:cNvPr id="381" name="Google Shape;381;p27"/>
            <p:cNvSpPr/>
            <p:nvPr/>
          </p:nvSpPr>
          <p:spPr>
            <a:xfrm>
              <a:off x="7760767" y="1176066"/>
              <a:ext cx="795391" cy="626114"/>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7"/>
            <p:cNvGrpSpPr/>
            <p:nvPr/>
          </p:nvGrpSpPr>
          <p:grpSpPr>
            <a:xfrm>
              <a:off x="7815937" y="1292090"/>
              <a:ext cx="594430" cy="276787"/>
              <a:chOff x="7603656" y="1520706"/>
              <a:chExt cx="657046" cy="305943"/>
            </a:xfrm>
          </p:grpSpPr>
          <p:sp>
            <p:nvSpPr>
              <p:cNvPr id="383" name="Google Shape;383;p27"/>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1">
  <p:cSld name="CUSTOM_4_1_1_1">
    <p:spTree>
      <p:nvGrpSpPr>
        <p:cNvPr id="1" name="Shape 387"/>
        <p:cNvGrpSpPr/>
        <p:nvPr/>
      </p:nvGrpSpPr>
      <p:grpSpPr>
        <a:xfrm>
          <a:off x="0" y="0"/>
          <a:ext cx="0" cy="0"/>
          <a:chOff x="0" y="0"/>
          <a:chExt cx="0" cy="0"/>
        </a:xfrm>
      </p:grpSpPr>
      <p:grpSp>
        <p:nvGrpSpPr>
          <p:cNvPr id="388" name="Google Shape;388;p28"/>
          <p:cNvGrpSpPr/>
          <p:nvPr/>
        </p:nvGrpSpPr>
        <p:grpSpPr>
          <a:xfrm>
            <a:off x="189" y="52"/>
            <a:ext cx="9144013" cy="5143533"/>
            <a:chOff x="4088025" y="1324225"/>
            <a:chExt cx="1348575" cy="1101800"/>
          </a:xfrm>
        </p:grpSpPr>
        <p:sp>
          <p:nvSpPr>
            <p:cNvPr id="389" name="Google Shape;389;p28"/>
            <p:cNvSpPr/>
            <p:nvPr/>
          </p:nvSpPr>
          <p:spPr>
            <a:xfrm>
              <a:off x="4088025" y="24229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4088025" y="24005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4088025" y="23780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4088025" y="23557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4088025" y="23331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4088025" y="23108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4088025" y="22884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4088025" y="22659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4088025" y="22436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4088025" y="22210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4088025" y="21987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4088025" y="21761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4088025" y="21538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4088025" y="21314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4088025" y="2108950"/>
              <a:ext cx="1348575" cy="3300"/>
            </a:xfrm>
            <a:custGeom>
              <a:avLst/>
              <a:gdLst/>
              <a:ahLst/>
              <a:cxnLst/>
              <a:rect l="l" t="t" r="r" b="b"/>
              <a:pathLst>
                <a:path w="53943" h="132" extrusionOk="0">
                  <a:moveTo>
                    <a:pt x="1" y="1"/>
                  </a:moveTo>
                  <a:lnTo>
                    <a:pt x="1" y="131"/>
                  </a:lnTo>
                  <a:lnTo>
                    <a:pt x="53943" y="131"/>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4088025" y="20866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4088025" y="20640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4088025" y="204172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4088025" y="20193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4088025" y="199685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4088025" y="19745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4088025" y="1951975"/>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4088025" y="19296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4088025" y="19070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4088025" y="188475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4088025" y="18624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4088025" y="18398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4088025" y="18175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4088025" y="179497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4088025" y="177262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4088025" y="1750300"/>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4088025" y="17277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088025" y="170540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088025" y="168307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4088025" y="16605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4088025" y="1638175"/>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4088025" y="16156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4088025" y="1593300"/>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4088025" y="1570950"/>
              <a:ext cx="1348575" cy="3125"/>
            </a:xfrm>
            <a:custGeom>
              <a:avLst/>
              <a:gdLst/>
              <a:ahLst/>
              <a:cxnLst/>
              <a:rect l="l" t="t" r="r" b="b"/>
              <a:pathLst>
                <a:path w="53943" h="125"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4088025" y="154842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4088025" y="1526075"/>
              <a:ext cx="1348575" cy="3100"/>
            </a:xfrm>
            <a:custGeom>
              <a:avLst/>
              <a:gdLst/>
              <a:ahLst/>
              <a:cxnLst/>
              <a:rect l="l" t="t" r="r" b="b"/>
              <a:pathLst>
                <a:path w="53943" h="124" extrusionOk="0">
                  <a:moveTo>
                    <a:pt x="1" y="1"/>
                  </a:moveTo>
                  <a:lnTo>
                    <a:pt x="1" y="124"/>
                  </a:lnTo>
                  <a:lnTo>
                    <a:pt x="53943" y="124"/>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088025" y="1503550"/>
              <a:ext cx="1348575" cy="3300"/>
            </a:xfrm>
            <a:custGeom>
              <a:avLst/>
              <a:gdLst/>
              <a:ahLst/>
              <a:cxnLst/>
              <a:rect l="l" t="t" r="r" b="b"/>
              <a:pathLst>
                <a:path w="53943" h="132" extrusionOk="0">
                  <a:moveTo>
                    <a:pt x="1" y="0"/>
                  </a:moveTo>
                  <a:lnTo>
                    <a:pt x="1" y="131"/>
                  </a:lnTo>
                  <a:lnTo>
                    <a:pt x="53943" y="131"/>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088025" y="14812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4088025" y="14586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4088025" y="14363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4088025" y="1413975"/>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4088025" y="1391425"/>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4088025" y="1369100"/>
              <a:ext cx="1348575" cy="3100"/>
            </a:xfrm>
            <a:custGeom>
              <a:avLst/>
              <a:gdLst/>
              <a:ahLst/>
              <a:cxnLst/>
              <a:rect l="l" t="t" r="r" b="b"/>
              <a:pathLst>
                <a:path w="53943" h="124" extrusionOk="0">
                  <a:moveTo>
                    <a:pt x="1" y="0"/>
                  </a:moveTo>
                  <a:lnTo>
                    <a:pt x="1" y="124"/>
                  </a:lnTo>
                  <a:lnTo>
                    <a:pt x="53943" y="124"/>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4088025" y="1346550"/>
              <a:ext cx="1348575" cy="3300"/>
            </a:xfrm>
            <a:custGeom>
              <a:avLst/>
              <a:gdLst/>
              <a:ahLst/>
              <a:cxnLst/>
              <a:rect l="l" t="t" r="r" b="b"/>
              <a:pathLst>
                <a:path w="53943" h="132" extrusionOk="0">
                  <a:moveTo>
                    <a:pt x="1" y="1"/>
                  </a:moveTo>
                  <a:lnTo>
                    <a:pt x="1" y="132"/>
                  </a:lnTo>
                  <a:lnTo>
                    <a:pt x="53943" y="132"/>
                  </a:lnTo>
                  <a:lnTo>
                    <a:pt x="53943" y="1"/>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4088025" y="1324225"/>
              <a:ext cx="1348575" cy="3100"/>
            </a:xfrm>
            <a:custGeom>
              <a:avLst/>
              <a:gdLst/>
              <a:ahLst/>
              <a:cxnLst/>
              <a:rect l="l" t="t" r="r" b="b"/>
              <a:pathLst>
                <a:path w="53943" h="124" extrusionOk="0">
                  <a:moveTo>
                    <a:pt x="1" y="0"/>
                  </a:moveTo>
                  <a:lnTo>
                    <a:pt x="1" y="123"/>
                  </a:lnTo>
                  <a:lnTo>
                    <a:pt x="53943" y="123"/>
                  </a:lnTo>
                  <a:lnTo>
                    <a:pt x="53943" y="0"/>
                  </a:lnTo>
                  <a:close/>
                </a:path>
              </a:pathLst>
            </a:custGeom>
            <a:solidFill>
              <a:srgbClr val="3D4D52">
                <a:alpha val="32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28"/>
          <p:cNvGrpSpPr/>
          <p:nvPr/>
        </p:nvGrpSpPr>
        <p:grpSpPr>
          <a:xfrm>
            <a:off x="145881" y="206"/>
            <a:ext cx="8852237" cy="5143474"/>
            <a:chOff x="145881" y="206"/>
            <a:chExt cx="8852237" cy="5143474"/>
          </a:xfrm>
        </p:grpSpPr>
        <p:grpSp>
          <p:nvGrpSpPr>
            <p:cNvPr id="440" name="Google Shape;440;p28"/>
            <p:cNvGrpSpPr/>
            <p:nvPr/>
          </p:nvGrpSpPr>
          <p:grpSpPr>
            <a:xfrm>
              <a:off x="145881" y="206"/>
              <a:ext cx="600248" cy="4852321"/>
              <a:chOff x="384275" y="206"/>
              <a:chExt cx="600248" cy="4852321"/>
            </a:xfrm>
          </p:grpSpPr>
          <p:sp>
            <p:nvSpPr>
              <p:cNvPr id="441" name="Google Shape;441;p28"/>
              <p:cNvSpPr/>
              <p:nvPr/>
            </p:nvSpPr>
            <p:spPr>
              <a:xfrm>
                <a:off x="665978" y="206"/>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65978" y="14435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665978" y="28957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657752" y="432883"/>
                <a:ext cx="53295" cy="80955"/>
              </a:xfrm>
              <a:custGeom>
                <a:avLst/>
                <a:gdLst/>
                <a:ahLst/>
                <a:cxnLst/>
                <a:rect l="l" t="t" r="r" b="b"/>
                <a:pathLst>
                  <a:path w="447" h="679" extrusionOk="0">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657752" y="57702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665978" y="723083"/>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657752" y="866394"/>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665978" y="101244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657752" y="1155759"/>
                <a:ext cx="53295" cy="80955"/>
              </a:xfrm>
              <a:custGeom>
                <a:avLst/>
                <a:gdLst/>
                <a:ahLst/>
                <a:cxnLst/>
                <a:rect l="l" t="t" r="r" b="b"/>
                <a:pathLst>
                  <a:path w="447" h="679" extrusionOk="0">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657752" y="1300979"/>
                <a:ext cx="53295" cy="80955"/>
              </a:xfrm>
              <a:custGeom>
                <a:avLst/>
                <a:gdLst/>
                <a:ahLst/>
                <a:cxnLst/>
                <a:rect l="l" t="t" r="r" b="b"/>
                <a:pathLst>
                  <a:path w="447" h="679" extrusionOk="0">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665978" y="144703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65978" y="1591178"/>
                <a:ext cx="26707" cy="78213"/>
              </a:xfrm>
              <a:custGeom>
                <a:avLst/>
                <a:gdLst/>
                <a:ahLst/>
                <a:cxnLst/>
                <a:rect l="l" t="t" r="r" b="b"/>
                <a:pathLst>
                  <a:path w="224" h="656" extrusionOk="0">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65978" y="1736397"/>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57752" y="1879709"/>
                <a:ext cx="53295" cy="80955"/>
              </a:xfrm>
              <a:custGeom>
                <a:avLst/>
                <a:gdLst/>
                <a:ahLst/>
                <a:cxnLst/>
                <a:rect l="l" t="t" r="r" b="b"/>
                <a:pathLst>
                  <a:path w="447" h="679" extrusionOk="0">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665978" y="2025762"/>
                <a:ext cx="26707" cy="78213"/>
              </a:xfrm>
              <a:custGeom>
                <a:avLst/>
                <a:gdLst/>
                <a:ahLst/>
                <a:cxnLst/>
                <a:rect l="l" t="t" r="r" b="b"/>
                <a:pathLst>
                  <a:path w="224" h="656" extrusionOk="0">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65978" y="2170028"/>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657752" y="2313220"/>
                <a:ext cx="53295" cy="80955"/>
              </a:xfrm>
              <a:custGeom>
                <a:avLst/>
                <a:gdLst/>
                <a:ahLst/>
                <a:cxnLst/>
                <a:rect l="l" t="t" r="r" b="b"/>
                <a:pathLst>
                  <a:path w="447" h="679" extrusionOk="0">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665978" y="2459393"/>
                <a:ext cx="26707" cy="78094"/>
              </a:xfrm>
              <a:custGeom>
                <a:avLst/>
                <a:gdLst/>
                <a:ahLst/>
                <a:cxnLst/>
                <a:rect l="l" t="t" r="r" b="b"/>
                <a:pathLst>
                  <a:path w="224" h="655" extrusionOk="0">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28"/>
              <p:cNvGrpSpPr/>
              <p:nvPr/>
            </p:nvGrpSpPr>
            <p:grpSpPr>
              <a:xfrm>
                <a:off x="384275" y="206"/>
                <a:ext cx="53414" cy="4852321"/>
                <a:chOff x="418506" y="206"/>
                <a:chExt cx="53414" cy="4852321"/>
              </a:xfrm>
            </p:grpSpPr>
            <p:sp>
              <p:nvSpPr>
                <p:cNvPr id="460" name="Google Shape;460;p28"/>
                <p:cNvSpPr/>
                <p:nvPr/>
              </p:nvSpPr>
              <p:spPr>
                <a:xfrm>
                  <a:off x="426733" y="206"/>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426733" y="144353"/>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426733" y="288618"/>
                  <a:ext cx="25872" cy="79167"/>
                </a:xfrm>
                <a:custGeom>
                  <a:avLst/>
                  <a:gdLst/>
                  <a:ahLst/>
                  <a:cxnLst/>
                  <a:rect l="l" t="t" r="r" b="b"/>
                  <a:pathLst>
                    <a:path w="217" h="664" extrusionOk="0">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426733" y="433718"/>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418506" y="577029"/>
                  <a:ext cx="53414" cy="80955"/>
                </a:xfrm>
                <a:custGeom>
                  <a:avLst/>
                  <a:gdLst/>
                  <a:ahLst/>
                  <a:cxnLst/>
                  <a:rect l="l" t="t" r="r" b="b"/>
                  <a:pathLst>
                    <a:path w="448" h="679" extrusionOk="0">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418506" y="722248"/>
                  <a:ext cx="53414" cy="80955"/>
                </a:xfrm>
                <a:custGeom>
                  <a:avLst/>
                  <a:gdLst/>
                  <a:ahLst/>
                  <a:cxnLst/>
                  <a:rect l="l" t="t" r="r" b="b"/>
                  <a:pathLst>
                    <a:path w="448" h="679" extrusionOk="0">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426733" y="86830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418506" y="1010660"/>
                  <a:ext cx="53414" cy="81909"/>
                </a:xfrm>
                <a:custGeom>
                  <a:avLst/>
                  <a:gdLst/>
                  <a:ahLst/>
                  <a:cxnLst/>
                  <a:rect l="l" t="t" r="r" b="b"/>
                  <a:pathLst>
                    <a:path w="448" h="687" extrusionOk="0">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426733" y="1156713"/>
                  <a:ext cx="25872" cy="79167"/>
                </a:xfrm>
                <a:custGeom>
                  <a:avLst/>
                  <a:gdLst/>
                  <a:ahLst/>
                  <a:cxnLst/>
                  <a:rect l="l" t="t" r="r" b="b"/>
                  <a:pathLst>
                    <a:path w="217" h="664" extrusionOk="0">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418506" y="1300979"/>
                  <a:ext cx="53414" cy="80955"/>
                </a:xfrm>
                <a:custGeom>
                  <a:avLst/>
                  <a:gdLst/>
                  <a:ahLst/>
                  <a:cxnLst/>
                  <a:rect l="l" t="t" r="r" b="b"/>
                  <a:pathLst>
                    <a:path w="448" h="679" extrusionOk="0">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426733" y="144703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418506" y="159034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426733" y="1736397"/>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418506" y="1879709"/>
                  <a:ext cx="53414" cy="80955"/>
                </a:xfrm>
                <a:custGeom>
                  <a:avLst/>
                  <a:gdLst/>
                  <a:ahLst/>
                  <a:cxnLst/>
                  <a:rect l="l" t="t" r="r" b="b"/>
                  <a:pathLst>
                    <a:path w="448" h="679" extrusionOk="0">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426733" y="2025762"/>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426733" y="2169909"/>
                  <a:ext cx="25872" cy="78213"/>
                </a:xfrm>
                <a:custGeom>
                  <a:avLst/>
                  <a:gdLst/>
                  <a:ahLst/>
                  <a:cxnLst/>
                  <a:rect l="l" t="t" r="r" b="b"/>
                  <a:pathLst>
                    <a:path w="217" h="656" extrusionOk="0">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418506" y="2313220"/>
                  <a:ext cx="53414" cy="80955"/>
                </a:xfrm>
                <a:custGeom>
                  <a:avLst/>
                  <a:gdLst/>
                  <a:ahLst/>
                  <a:cxnLst/>
                  <a:rect l="l" t="t" r="r" b="b"/>
                  <a:pathLst>
                    <a:path w="448" h="679" extrusionOk="0">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418506" y="2458439"/>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426733" y="260449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418506" y="2747804"/>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426733" y="2893858"/>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426733" y="303812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418506" y="3181315"/>
                  <a:ext cx="53414" cy="81075"/>
                </a:xfrm>
                <a:custGeom>
                  <a:avLst/>
                  <a:gdLst/>
                  <a:ahLst/>
                  <a:cxnLst/>
                  <a:rect l="l" t="t" r="r" b="b"/>
                  <a:pathLst>
                    <a:path w="448" h="680" extrusionOk="0">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418506" y="3326535"/>
                  <a:ext cx="53414" cy="80955"/>
                </a:xfrm>
                <a:custGeom>
                  <a:avLst/>
                  <a:gdLst/>
                  <a:ahLst/>
                  <a:cxnLst/>
                  <a:rect l="l" t="t" r="r" b="b"/>
                  <a:pathLst>
                    <a:path w="448" h="679" extrusionOk="0">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418506" y="3470800"/>
                  <a:ext cx="53414" cy="80955"/>
                </a:xfrm>
                <a:custGeom>
                  <a:avLst/>
                  <a:gdLst/>
                  <a:ahLst/>
                  <a:cxnLst/>
                  <a:rect l="l" t="t" r="r" b="b"/>
                  <a:pathLst>
                    <a:path w="448" h="679" extrusionOk="0">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426733" y="3616853"/>
                  <a:ext cx="25872" cy="78094"/>
                </a:xfrm>
                <a:custGeom>
                  <a:avLst/>
                  <a:gdLst/>
                  <a:ahLst/>
                  <a:cxnLst/>
                  <a:rect l="l" t="t" r="r" b="b"/>
                  <a:pathLst>
                    <a:path w="217" h="655"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426733" y="3761953"/>
                  <a:ext cx="25872" cy="78213"/>
                </a:xfrm>
                <a:custGeom>
                  <a:avLst/>
                  <a:gdLst/>
                  <a:ahLst/>
                  <a:cxnLst/>
                  <a:rect l="l" t="t" r="r" b="b"/>
                  <a:pathLst>
                    <a:path w="217" h="656" extrusionOk="0">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426733" y="3906219"/>
                  <a:ext cx="25872" cy="78213"/>
                </a:xfrm>
                <a:custGeom>
                  <a:avLst/>
                  <a:gdLst/>
                  <a:ahLst/>
                  <a:cxnLst/>
                  <a:rect l="l" t="t" r="r" b="b"/>
                  <a:pathLst>
                    <a:path w="217" h="656" extrusionOk="0">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418506" y="404953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426733" y="419558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418506" y="4338895"/>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426733" y="4484949"/>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418506" y="4628260"/>
                  <a:ext cx="53414" cy="80955"/>
                </a:xfrm>
                <a:custGeom>
                  <a:avLst/>
                  <a:gdLst/>
                  <a:ahLst/>
                  <a:cxnLst/>
                  <a:rect l="l" t="t" r="r" b="b"/>
                  <a:pathLst>
                    <a:path w="448" h="679" extrusionOk="0">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426733" y="4774314"/>
                  <a:ext cx="25872" cy="78213"/>
                </a:xfrm>
                <a:custGeom>
                  <a:avLst/>
                  <a:gdLst/>
                  <a:ahLst/>
                  <a:cxnLst/>
                  <a:rect l="l" t="t" r="r" b="b"/>
                  <a:pathLst>
                    <a:path w="217" h="656" extrusionOk="0">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28"/>
              <p:cNvSpPr/>
              <p:nvPr/>
            </p:nvSpPr>
            <p:spPr>
              <a:xfrm>
                <a:off x="939336" y="206"/>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939336" y="144353"/>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939336" y="288618"/>
                <a:ext cx="26826" cy="79167"/>
              </a:xfrm>
              <a:custGeom>
                <a:avLst/>
                <a:gdLst/>
                <a:ahLst/>
                <a:cxnLst/>
                <a:rect l="l" t="t" r="r" b="b"/>
                <a:pathLst>
                  <a:path w="225" h="664" extrusionOk="0">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939336" y="433718"/>
                <a:ext cx="26826" cy="78213"/>
              </a:xfrm>
              <a:custGeom>
                <a:avLst/>
                <a:gdLst/>
                <a:ahLst/>
                <a:cxnLst/>
                <a:rect l="l" t="t" r="r" b="b"/>
                <a:pathLst>
                  <a:path w="225" h="656" extrusionOk="0">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931109" y="577029"/>
                <a:ext cx="53414" cy="80955"/>
              </a:xfrm>
              <a:custGeom>
                <a:avLst/>
                <a:gdLst/>
                <a:ahLst/>
                <a:cxnLst/>
                <a:rect l="l" t="t" r="r" b="b"/>
                <a:pathLst>
                  <a:path w="448" h="679" extrusionOk="0">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931109" y="722248"/>
                <a:ext cx="53414" cy="80955"/>
              </a:xfrm>
              <a:custGeom>
                <a:avLst/>
                <a:gdLst/>
                <a:ahLst/>
                <a:cxnLst/>
                <a:rect l="l" t="t" r="r" b="b"/>
                <a:pathLst>
                  <a:path w="448" h="679" extrusionOk="0">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939336" y="868302"/>
                <a:ext cx="26826" cy="78213"/>
              </a:xfrm>
              <a:custGeom>
                <a:avLst/>
                <a:gdLst/>
                <a:ahLst/>
                <a:cxnLst/>
                <a:rect l="l" t="t" r="r" b="b"/>
                <a:pathLst>
                  <a:path w="225" h="656" extrusionOk="0">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931109" y="1010660"/>
                <a:ext cx="53414" cy="81909"/>
              </a:xfrm>
              <a:custGeom>
                <a:avLst/>
                <a:gdLst/>
                <a:ahLst/>
                <a:cxnLst/>
                <a:rect l="l" t="t" r="r" b="b"/>
                <a:pathLst>
                  <a:path w="448" h="687" extrusionOk="0">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28"/>
            <p:cNvGrpSpPr/>
            <p:nvPr/>
          </p:nvGrpSpPr>
          <p:grpSpPr>
            <a:xfrm>
              <a:off x="8398705" y="206"/>
              <a:ext cx="599413" cy="5143474"/>
              <a:chOff x="8322446" y="206"/>
              <a:chExt cx="599413" cy="5143474"/>
            </a:xfrm>
          </p:grpSpPr>
          <p:sp>
            <p:nvSpPr>
              <p:cNvPr id="503" name="Google Shape;503;p28"/>
              <p:cNvSpPr/>
              <p:nvPr/>
            </p:nvSpPr>
            <p:spPr>
              <a:xfrm>
                <a:off x="8330672"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8603314" y="206"/>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28"/>
              <p:cNvGrpSpPr/>
              <p:nvPr/>
            </p:nvGrpSpPr>
            <p:grpSpPr>
              <a:xfrm>
                <a:off x="8322446" y="206"/>
                <a:ext cx="599413" cy="5143474"/>
                <a:chOff x="8160192" y="206"/>
                <a:chExt cx="599413" cy="5143474"/>
              </a:xfrm>
            </p:grpSpPr>
            <p:grpSp>
              <p:nvGrpSpPr>
                <p:cNvPr id="506" name="Google Shape;506;p28"/>
                <p:cNvGrpSpPr/>
                <p:nvPr/>
              </p:nvGrpSpPr>
              <p:grpSpPr>
                <a:xfrm>
                  <a:off x="8706192" y="206"/>
                  <a:ext cx="53414" cy="5143474"/>
                  <a:chOff x="8511811" y="206"/>
                  <a:chExt cx="53414" cy="5143474"/>
                </a:xfrm>
              </p:grpSpPr>
              <p:sp>
                <p:nvSpPr>
                  <p:cNvPr id="507" name="Google Shape;507;p28"/>
                  <p:cNvSpPr/>
                  <p:nvPr/>
                </p:nvSpPr>
                <p:spPr>
                  <a:xfrm>
                    <a:off x="8520038" y="206"/>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8"/>
                  <p:cNvSpPr/>
                  <p:nvPr/>
                </p:nvSpPr>
                <p:spPr>
                  <a:xfrm>
                    <a:off x="8520038"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8"/>
                  <p:cNvSpPr/>
                  <p:nvPr/>
                </p:nvSpPr>
                <p:spPr>
                  <a:xfrm>
                    <a:off x="8520038" y="28957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8511811" y="432883"/>
                    <a:ext cx="53414" cy="80955"/>
                  </a:xfrm>
                  <a:custGeom>
                    <a:avLst/>
                    <a:gdLst/>
                    <a:ahLst/>
                    <a:cxnLst/>
                    <a:rect l="l" t="t" r="r" b="b"/>
                    <a:pathLst>
                      <a:path w="448" h="679" extrusionOk="0">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8511811" y="57702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8520038" y="72308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8511811" y="866394"/>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8520038" y="101244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8511811" y="1155759"/>
                    <a:ext cx="53414" cy="80955"/>
                  </a:xfrm>
                  <a:custGeom>
                    <a:avLst/>
                    <a:gdLst/>
                    <a:ahLst/>
                    <a:cxnLst/>
                    <a:rect l="l" t="t" r="r" b="b"/>
                    <a:pathLst>
                      <a:path w="448" h="679" extrusionOk="0">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8511811" y="1300979"/>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8520038" y="144703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8520038" y="159117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8520038" y="1736397"/>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8511811" y="1879709"/>
                    <a:ext cx="53414" cy="80955"/>
                  </a:xfrm>
                  <a:custGeom>
                    <a:avLst/>
                    <a:gdLst/>
                    <a:ahLst/>
                    <a:cxnLst/>
                    <a:rect l="l" t="t" r="r" b="b"/>
                    <a:pathLst>
                      <a:path w="448" h="679" extrusionOk="0">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8520038" y="202576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8520038" y="217002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8511811" y="2313220"/>
                    <a:ext cx="53414" cy="80955"/>
                  </a:xfrm>
                  <a:custGeom>
                    <a:avLst/>
                    <a:gdLst/>
                    <a:ahLst/>
                    <a:cxnLst/>
                    <a:rect l="l" t="t" r="r" b="b"/>
                    <a:pathLst>
                      <a:path w="448" h="679" extrusionOk="0">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8520038" y="245939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8511811" y="2602704"/>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8520038" y="2748758"/>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8511811" y="2892069"/>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8520038" y="3038123"/>
                    <a:ext cx="25872" cy="78094"/>
                  </a:xfrm>
                  <a:custGeom>
                    <a:avLst/>
                    <a:gdLst/>
                    <a:ahLst/>
                    <a:cxnLst/>
                    <a:rect l="l" t="t" r="r" b="b"/>
                    <a:pathLst>
                      <a:path w="217" h="655" extrusionOk="0">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a:off x="8511811" y="3181435"/>
                    <a:ext cx="53414" cy="80955"/>
                  </a:xfrm>
                  <a:custGeom>
                    <a:avLst/>
                    <a:gdLst/>
                    <a:ahLst/>
                    <a:cxnLst/>
                    <a:rect l="l" t="t" r="r" b="b"/>
                    <a:pathLst>
                      <a:path w="448" h="679" extrusionOk="0">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8511811" y="332653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8520038" y="3472588"/>
                    <a:ext cx="25872" cy="78213"/>
                  </a:xfrm>
                  <a:custGeom>
                    <a:avLst/>
                    <a:gdLst/>
                    <a:ahLst/>
                    <a:cxnLst/>
                    <a:rect l="l" t="t" r="r" b="b"/>
                    <a:pathLst>
                      <a:path w="217" h="656" extrusionOk="0">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8511811" y="361590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8511811" y="3760165"/>
                    <a:ext cx="53414" cy="80955"/>
                  </a:xfrm>
                  <a:custGeom>
                    <a:avLst/>
                    <a:gdLst/>
                    <a:ahLst/>
                    <a:cxnLst/>
                    <a:rect l="l" t="t" r="r" b="b"/>
                    <a:pathLst>
                      <a:path w="448" h="679" extrusionOk="0">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8511811" y="390526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8520038" y="4051318"/>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8520038" y="4195584"/>
                    <a:ext cx="25872" cy="78213"/>
                  </a:xfrm>
                  <a:custGeom>
                    <a:avLst/>
                    <a:gdLst/>
                    <a:ahLst/>
                    <a:cxnLst/>
                    <a:rect l="l" t="t" r="r" b="b"/>
                    <a:pathLst>
                      <a:path w="217" h="656" extrusionOk="0">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8520038" y="4340684"/>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8511811" y="448399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8520038" y="4630049"/>
                    <a:ext cx="25872" cy="78213"/>
                  </a:xfrm>
                  <a:custGeom>
                    <a:avLst/>
                    <a:gdLst/>
                    <a:ahLst/>
                    <a:cxnLst/>
                    <a:rect l="l" t="t" r="r" b="b"/>
                    <a:pathLst>
                      <a:path w="217" h="656" extrusionOk="0">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8511811" y="4773360"/>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8520038" y="4919414"/>
                    <a:ext cx="25872" cy="78213"/>
                  </a:xfrm>
                  <a:custGeom>
                    <a:avLst/>
                    <a:gdLst/>
                    <a:ahLst/>
                    <a:cxnLst/>
                    <a:rect l="l" t="t" r="r" b="b"/>
                    <a:pathLst>
                      <a:path w="217" h="656" extrusionOk="0">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8511811" y="5062725"/>
                    <a:ext cx="53414" cy="80955"/>
                  </a:xfrm>
                  <a:custGeom>
                    <a:avLst/>
                    <a:gdLst/>
                    <a:ahLst/>
                    <a:cxnLst/>
                    <a:rect l="l" t="t" r="r" b="b"/>
                    <a:pathLst>
                      <a:path w="448" h="679" extrusionOk="0">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28"/>
                <p:cNvSpPr/>
                <p:nvPr/>
              </p:nvSpPr>
              <p:spPr>
                <a:xfrm>
                  <a:off x="8168419" y="144353"/>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8168419" y="288618"/>
                  <a:ext cx="25872" cy="79167"/>
                </a:xfrm>
                <a:custGeom>
                  <a:avLst/>
                  <a:gdLst/>
                  <a:ahLst/>
                  <a:cxnLst/>
                  <a:rect l="l" t="t" r="r" b="b"/>
                  <a:pathLst>
                    <a:path w="217" h="664" extrusionOk="0">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8168419" y="433718"/>
                  <a:ext cx="25872" cy="78213"/>
                </a:xfrm>
                <a:custGeom>
                  <a:avLst/>
                  <a:gdLst/>
                  <a:ahLst/>
                  <a:cxnLst/>
                  <a:rect l="l" t="t" r="r" b="b"/>
                  <a:pathLst>
                    <a:path w="217" h="656" extrusionOk="0">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8160192" y="577029"/>
                  <a:ext cx="53414" cy="80955"/>
                </a:xfrm>
                <a:custGeom>
                  <a:avLst/>
                  <a:gdLst/>
                  <a:ahLst/>
                  <a:cxnLst/>
                  <a:rect l="l" t="t" r="r" b="b"/>
                  <a:pathLst>
                    <a:path w="448" h="679" extrusionOk="0">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8160192" y="722248"/>
                  <a:ext cx="53414" cy="80955"/>
                </a:xfrm>
                <a:custGeom>
                  <a:avLst/>
                  <a:gdLst/>
                  <a:ahLst/>
                  <a:cxnLst/>
                  <a:rect l="l" t="t" r="r" b="b"/>
                  <a:pathLst>
                    <a:path w="448" h="679" extrusionOk="0">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8168419" y="868302"/>
                  <a:ext cx="25872" cy="78213"/>
                </a:xfrm>
                <a:custGeom>
                  <a:avLst/>
                  <a:gdLst/>
                  <a:ahLst/>
                  <a:cxnLst/>
                  <a:rect l="l" t="t" r="r" b="b"/>
                  <a:pathLst>
                    <a:path w="217" h="656" extrusionOk="0">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8160192" y="1010660"/>
                  <a:ext cx="53414" cy="81909"/>
                </a:xfrm>
                <a:custGeom>
                  <a:avLst/>
                  <a:gdLst/>
                  <a:ahLst/>
                  <a:cxnLst/>
                  <a:rect l="l" t="t" r="r" b="b"/>
                  <a:pathLst>
                    <a:path w="448" h="687" extrusionOk="0">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8441061" y="144353"/>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8441061" y="288618"/>
                  <a:ext cx="26707" cy="79167"/>
                </a:xfrm>
                <a:custGeom>
                  <a:avLst/>
                  <a:gdLst/>
                  <a:ahLst/>
                  <a:cxnLst/>
                  <a:rect l="l" t="t" r="r" b="b"/>
                  <a:pathLst>
                    <a:path w="224" h="664" extrusionOk="0">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8441061" y="433718"/>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8433669" y="577029"/>
                  <a:ext cx="52460" cy="80955"/>
                </a:xfrm>
                <a:custGeom>
                  <a:avLst/>
                  <a:gdLst/>
                  <a:ahLst/>
                  <a:cxnLst/>
                  <a:rect l="l" t="t" r="r" b="b"/>
                  <a:pathLst>
                    <a:path w="440" h="679" extrusionOk="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8433669" y="722248"/>
                  <a:ext cx="52460" cy="80955"/>
                </a:xfrm>
                <a:custGeom>
                  <a:avLst/>
                  <a:gdLst/>
                  <a:ahLst/>
                  <a:cxnLst/>
                  <a:rect l="l" t="t" r="r" b="b"/>
                  <a:pathLst>
                    <a:path w="440" h="679" extrusionOk="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8441061" y="86830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8433669" y="1010660"/>
                  <a:ext cx="52460" cy="81909"/>
                </a:xfrm>
                <a:custGeom>
                  <a:avLst/>
                  <a:gdLst/>
                  <a:ahLst/>
                  <a:cxnLst/>
                  <a:rect l="l" t="t" r="r" b="b"/>
                  <a:pathLst>
                    <a:path w="440" h="687" extrusionOk="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8441061" y="1156713"/>
                  <a:ext cx="26707" cy="79167"/>
                </a:xfrm>
                <a:custGeom>
                  <a:avLst/>
                  <a:gdLst/>
                  <a:ahLst/>
                  <a:cxnLst/>
                  <a:rect l="l" t="t" r="r" b="b"/>
                  <a:pathLst>
                    <a:path w="224" h="664" extrusionOk="0">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8433669" y="1300979"/>
                  <a:ext cx="52460" cy="80955"/>
                </a:xfrm>
                <a:custGeom>
                  <a:avLst/>
                  <a:gdLst/>
                  <a:ahLst/>
                  <a:cxnLst/>
                  <a:rect l="l" t="t" r="r" b="b"/>
                  <a:pathLst>
                    <a:path w="440" h="679" extrusionOk="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8441061" y="144703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8433669" y="1590344"/>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8441061" y="1736397"/>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8433669" y="1879709"/>
                  <a:ext cx="52460" cy="80955"/>
                </a:xfrm>
                <a:custGeom>
                  <a:avLst/>
                  <a:gdLst/>
                  <a:ahLst/>
                  <a:cxnLst/>
                  <a:rect l="l" t="t" r="r" b="b"/>
                  <a:pathLst>
                    <a:path w="440" h="679" extrusionOk="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8441061" y="2025762"/>
                  <a:ext cx="26707" cy="78213"/>
                </a:xfrm>
                <a:custGeom>
                  <a:avLst/>
                  <a:gdLst/>
                  <a:ahLst/>
                  <a:cxnLst/>
                  <a:rect l="l" t="t" r="r" b="b"/>
                  <a:pathLst>
                    <a:path w="224" h="656" extrusionOk="0">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8441061" y="2169909"/>
                  <a:ext cx="26707" cy="78213"/>
                </a:xfrm>
                <a:custGeom>
                  <a:avLst/>
                  <a:gdLst/>
                  <a:ahLst/>
                  <a:cxnLst/>
                  <a:rect l="l" t="t" r="r" b="b"/>
                  <a:pathLst>
                    <a:path w="224" h="656" extrusionOk="0">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8433669" y="2313220"/>
                  <a:ext cx="52460" cy="80955"/>
                </a:xfrm>
                <a:custGeom>
                  <a:avLst/>
                  <a:gdLst/>
                  <a:ahLst/>
                  <a:cxnLst/>
                  <a:rect l="l" t="t" r="r" b="b"/>
                  <a:pathLst>
                    <a:path w="440" h="679" extrusionOk="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8433669" y="2458439"/>
                  <a:ext cx="52460" cy="80955"/>
                </a:xfrm>
                <a:custGeom>
                  <a:avLst/>
                  <a:gdLst/>
                  <a:ahLst/>
                  <a:cxnLst/>
                  <a:rect l="l" t="t" r="r" b="b"/>
                  <a:pathLst>
                    <a:path w="440" h="679" extrusionOk="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67" name="Google Shape;567;p28"/>
          <p:cNvSpPr txBox="1">
            <a:spLocks noGrp="1"/>
          </p:cNvSpPr>
          <p:nvPr>
            <p:ph type="subTitle" idx="1"/>
          </p:nvPr>
        </p:nvSpPr>
        <p:spPr>
          <a:xfrm>
            <a:off x="5668750" y="2345816"/>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68" name="Google Shape;568;p28"/>
          <p:cNvSpPr txBox="1">
            <a:spLocks noGrp="1"/>
          </p:cNvSpPr>
          <p:nvPr>
            <p:ph type="subTitle" idx="2"/>
          </p:nvPr>
        </p:nvSpPr>
        <p:spPr>
          <a:xfrm>
            <a:off x="5668750" y="2827636"/>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569" name="Google Shape;569;p28"/>
          <p:cNvSpPr txBox="1">
            <a:spLocks noGrp="1"/>
          </p:cNvSpPr>
          <p:nvPr>
            <p:ph type="subTitle" idx="3"/>
          </p:nvPr>
        </p:nvSpPr>
        <p:spPr>
          <a:xfrm>
            <a:off x="5668750" y="1222004"/>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70" name="Google Shape;570;p28"/>
          <p:cNvSpPr txBox="1">
            <a:spLocks noGrp="1"/>
          </p:cNvSpPr>
          <p:nvPr>
            <p:ph type="subTitle" idx="4"/>
          </p:nvPr>
        </p:nvSpPr>
        <p:spPr>
          <a:xfrm>
            <a:off x="5668750" y="1703824"/>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571" name="Google Shape;571;p28"/>
          <p:cNvSpPr txBox="1">
            <a:spLocks noGrp="1"/>
          </p:cNvSpPr>
          <p:nvPr>
            <p:ph type="subTitle" idx="5"/>
          </p:nvPr>
        </p:nvSpPr>
        <p:spPr>
          <a:xfrm>
            <a:off x="5668750" y="3469628"/>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72" name="Google Shape;572;p28"/>
          <p:cNvSpPr txBox="1">
            <a:spLocks noGrp="1"/>
          </p:cNvSpPr>
          <p:nvPr>
            <p:ph type="subTitle" idx="6"/>
          </p:nvPr>
        </p:nvSpPr>
        <p:spPr>
          <a:xfrm>
            <a:off x="5668750" y="3951448"/>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573" name="Google Shape;573;p28"/>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
        <p:nvSpPr>
          <p:cNvPr id="574" name="Google Shape;574;p28"/>
          <p:cNvSpPr txBox="1">
            <a:spLocks noGrp="1"/>
          </p:cNvSpPr>
          <p:nvPr>
            <p:ph type="subTitle" idx="7"/>
          </p:nvPr>
        </p:nvSpPr>
        <p:spPr>
          <a:xfrm>
            <a:off x="1739500" y="1222004"/>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75" name="Google Shape;575;p28"/>
          <p:cNvSpPr txBox="1">
            <a:spLocks noGrp="1"/>
          </p:cNvSpPr>
          <p:nvPr>
            <p:ph type="subTitle" idx="8"/>
          </p:nvPr>
        </p:nvSpPr>
        <p:spPr>
          <a:xfrm>
            <a:off x="1739500" y="1703824"/>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576" name="Google Shape;576;p28"/>
          <p:cNvSpPr txBox="1">
            <a:spLocks noGrp="1"/>
          </p:cNvSpPr>
          <p:nvPr>
            <p:ph type="subTitle" idx="9"/>
          </p:nvPr>
        </p:nvSpPr>
        <p:spPr>
          <a:xfrm>
            <a:off x="1739500" y="2345816"/>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77" name="Google Shape;577;p28"/>
          <p:cNvSpPr txBox="1">
            <a:spLocks noGrp="1"/>
          </p:cNvSpPr>
          <p:nvPr>
            <p:ph type="subTitle" idx="13"/>
          </p:nvPr>
        </p:nvSpPr>
        <p:spPr>
          <a:xfrm>
            <a:off x="1739500" y="2827636"/>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578" name="Google Shape;578;p28"/>
          <p:cNvSpPr txBox="1">
            <a:spLocks noGrp="1"/>
          </p:cNvSpPr>
          <p:nvPr>
            <p:ph type="subTitle" idx="14"/>
          </p:nvPr>
        </p:nvSpPr>
        <p:spPr>
          <a:xfrm>
            <a:off x="1739500" y="3469628"/>
            <a:ext cx="2641500" cy="530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a:endParaRPr/>
          </a:p>
        </p:txBody>
      </p:sp>
      <p:sp>
        <p:nvSpPr>
          <p:cNvPr id="579" name="Google Shape;579;p28"/>
          <p:cNvSpPr txBox="1">
            <a:spLocks noGrp="1"/>
          </p:cNvSpPr>
          <p:nvPr>
            <p:ph type="subTitle" idx="15"/>
          </p:nvPr>
        </p:nvSpPr>
        <p:spPr>
          <a:xfrm>
            <a:off x="1739500" y="3951448"/>
            <a:ext cx="2641500" cy="69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948600" y="1052000"/>
            <a:ext cx="1625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948600" y="3392900"/>
            <a:ext cx="3652200" cy="71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 name="Google Shape;25;p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 name="Google Shape;28;p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lvl1pPr marL="457200" lvl="0" indent="-298450" rtl="0">
              <a:lnSpc>
                <a:spcPct val="100000"/>
              </a:lnSpc>
              <a:spcBef>
                <a:spcPts val="0"/>
              </a:spcBef>
              <a:spcAft>
                <a:spcPts val="0"/>
              </a:spcAft>
              <a:buClr>
                <a:schemeClr val="accent1"/>
              </a:buClr>
              <a:buSzPts val="1100"/>
              <a:buAutoNum type="arabicPeriod"/>
              <a:defRPr sz="1000"/>
            </a:lvl1pPr>
            <a:lvl2pPr marL="914400" lvl="1" indent="-304800" rtl="0">
              <a:lnSpc>
                <a:spcPct val="115000"/>
              </a:lnSpc>
              <a:spcBef>
                <a:spcPts val="0"/>
              </a:spcBef>
              <a:spcAft>
                <a:spcPts val="0"/>
              </a:spcAft>
              <a:buSzPts val="1200"/>
              <a:buFont typeface="Roboto Condensed Light"/>
              <a:buAutoNum type="alphaLcPeriod"/>
              <a:defRPr/>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0"/>
              </a:spcBef>
              <a:spcAft>
                <a:spcPts val="0"/>
              </a:spcAft>
              <a:buSzPts val="1200"/>
              <a:buFont typeface="Roboto Condensed Light"/>
              <a:buAutoNum type="arabicPeriod"/>
              <a:defRPr/>
            </a:lvl4pPr>
            <a:lvl5pPr marL="2286000" lvl="4" indent="-304800" rtl="0">
              <a:lnSpc>
                <a:spcPct val="115000"/>
              </a:lnSpc>
              <a:spcBef>
                <a:spcPts val="0"/>
              </a:spcBef>
              <a:spcAft>
                <a:spcPts val="0"/>
              </a:spcAft>
              <a:buSzPts val="1200"/>
              <a:buFont typeface="Roboto Condensed Light"/>
              <a:buAutoNum type="alphaLcPeriod"/>
              <a:defRPr/>
            </a:lvl5pPr>
            <a:lvl6pPr marL="2743200" lvl="5" indent="-304800" rtl="0">
              <a:lnSpc>
                <a:spcPct val="115000"/>
              </a:lnSpc>
              <a:spcBef>
                <a:spcPts val="0"/>
              </a:spcBef>
              <a:spcAft>
                <a:spcPts val="0"/>
              </a:spcAft>
              <a:buSzPts val="1200"/>
              <a:buFont typeface="Roboto Condensed Light"/>
              <a:buAutoNum type="romanLcPeriod"/>
              <a:defRPr/>
            </a:lvl6pPr>
            <a:lvl7pPr marL="3200400" lvl="6" indent="-304800" rtl="0">
              <a:lnSpc>
                <a:spcPct val="115000"/>
              </a:lnSpc>
              <a:spcBef>
                <a:spcPts val="0"/>
              </a:spcBef>
              <a:spcAft>
                <a:spcPts val="0"/>
              </a:spcAft>
              <a:buSzPts val="1200"/>
              <a:buFont typeface="Roboto Condensed Light"/>
              <a:buAutoNum type="arabicPeriod"/>
              <a:defRPr/>
            </a:lvl7pPr>
            <a:lvl8pPr marL="3657600" lvl="7" indent="-304800" rtl="0">
              <a:lnSpc>
                <a:spcPct val="115000"/>
              </a:lnSpc>
              <a:spcBef>
                <a:spcPts val="0"/>
              </a:spcBef>
              <a:spcAft>
                <a:spcPts val="0"/>
              </a:spcAft>
              <a:buSzPts val="1200"/>
              <a:buFont typeface="Roboto Condensed Light"/>
              <a:buAutoNum type="alphaLcPeriod"/>
              <a:defRPr/>
            </a:lvl8pPr>
            <a:lvl9pPr marL="4114800" lvl="8" indent="-304800" rtl="0">
              <a:lnSpc>
                <a:spcPct val="115000"/>
              </a:lnSpc>
              <a:spcBef>
                <a:spcPts val="0"/>
              </a:spcBef>
              <a:spcAft>
                <a:spcPts val="0"/>
              </a:spcAft>
              <a:buSzPts val="1200"/>
              <a:buFont typeface="Roboto Condensed Light"/>
              <a:buAutoNum type="romanLcPeriod"/>
              <a:defRPr/>
            </a:lvl9pPr>
          </a:lstStyle>
          <a:p>
            <a:endParaRPr/>
          </a:p>
        </p:txBody>
      </p:sp>
      <p:grpSp>
        <p:nvGrpSpPr>
          <p:cNvPr id="33" name="Google Shape;33;p4"/>
          <p:cNvGrpSpPr/>
          <p:nvPr/>
        </p:nvGrpSpPr>
        <p:grpSpPr>
          <a:xfrm>
            <a:off x="8424000" y="209250"/>
            <a:ext cx="433550" cy="78899"/>
            <a:chOff x="8424000" y="285450"/>
            <a:chExt cx="433550" cy="78899"/>
          </a:xfrm>
        </p:grpSpPr>
        <p:cxnSp>
          <p:nvCxnSpPr>
            <p:cNvPr id="34" name="Google Shape;34;p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5" name="Google Shape;35;p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8785929" y="285450"/>
              <a:ext cx="71621" cy="78899"/>
              <a:chOff x="3621700" y="273825"/>
              <a:chExt cx="100875" cy="111125"/>
            </a:xfrm>
          </p:grpSpPr>
          <p:cxnSp>
            <p:nvCxnSpPr>
              <p:cNvPr id="37" name="Google Shape;37;p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8" name="Google Shape;38;p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46209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1"/>
          </p:nvPr>
        </p:nvSpPr>
        <p:spPr>
          <a:xfrm>
            <a:off x="1149300" y="2465950"/>
            <a:ext cx="2944500" cy="462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126400" y="2558050"/>
            <a:ext cx="2944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1493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502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49" name="Google Shape;49;p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52" name="Google Shape;52;p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58" name="Google Shape;58;p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61" name="Google Shape;61;p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95" name="Google Shape;95;p1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8" name="Google Shape;98;p1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title" idx="2" hasCustomPrompt="1"/>
          </p:nvPr>
        </p:nvSpPr>
        <p:spPr>
          <a:xfrm>
            <a:off x="123562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
          </p:nvPr>
        </p:nvSpPr>
        <p:spPr>
          <a:xfrm>
            <a:off x="213862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13"/>
          <p:cNvSpPr txBox="1">
            <a:spLocks noGrp="1"/>
          </p:cNvSpPr>
          <p:nvPr>
            <p:ph type="title" idx="4" hasCustomPrompt="1"/>
          </p:nvPr>
        </p:nvSpPr>
        <p:spPr>
          <a:xfrm>
            <a:off x="473557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subTitle" idx="5"/>
          </p:nvPr>
        </p:nvSpPr>
        <p:spPr>
          <a:xfrm>
            <a:off x="557197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title" idx="7" hasCustomPrompt="1"/>
          </p:nvPr>
        </p:nvSpPr>
        <p:spPr>
          <a:xfrm>
            <a:off x="123562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8"/>
          </p:nvPr>
        </p:nvSpPr>
        <p:spPr>
          <a:xfrm>
            <a:off x="213862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2" name="Google Shape;122;p13"/>
          <p:cNvSpPr txBox="1">
            <a:spLocks noGrp="1"/>
          </p:cNvSpPr>
          <p:nvPr>
            <p:ph type="title" idx="13" hasCustomPrompt="1"/>
          </p:nvPr>
        </p:nvSpPr>
        <p:spPr>
          <a:xfrm>
            <a:off x="473557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subTitle" idx="14"/>
          </p:nvPr>
        </p:nvSpPr>
        <p:spPr>
          <a:xfrm>
            <a:off x="557197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27" name="Google Shape;127;p1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30" name="Google Shape;130;p1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171"/>
        <p:cNvGrpSpPr/>
        <p:nvPr/>
      </p:nvGrpSpPr>
      <p:grpSpPr>
        <a:xfrm>
          <a:off x="0" y="0"/>
          <a:ext cx="0" cy="0"/>
          <a:chOff x="0" y="0"/>
          <a:chExt cx="0" cy="0"/>
        </a:xfrm>
      </p:grpSpPr>
      <p:sp>
        <p:nvSpPr>
          <p:cNvPr id="172" name="Google Shape;172;p18"/>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txBox="1">
            <a:spLocks noGrp="1"/>
          </p:cNvSpPr>
          <p:nvPr>
            <p:ph type="subTitle" idx="1"/>
          </p:nvPr>
        </p:nvSpPr>
        <p:spPr>
          <a:xfrm>
            <a:off x="720000" y="1265088"/>
            <a:ext cx="49662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4" name="Google Shape;174;p1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18"/>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18"/>
          <p:cNvSpPr txBox="1">
            <a:spLocks noGrp="1"/>
          </p:cNvSpPr>
          <p:nvPr>
            <p:ph type="subTitle" idx="3"/>
          </p:nvPr>
        </p:nvSpPr>
        <p:spPr>
          <a:xfrm>
            <a:off x="719975" y="2497429"/>
            <a:ext cx="4966200" cy="8520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7" name="Google Shape;177;p18"/>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18"/>
          <p:cNvSpPr txBox="1">
            <a:spLocks noGrp="1"/>
          </p:cNvSpPr>
          <p:nvPr>
            <p:ph type="subTitle" idx="5"/>
          </p:nvPr>
        </p:nvSpPr>
        <p:spPr>
          <a:xfrm>
            <a:off x="719963"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9" name="Google Shape;179;p18"/>
          <p:cNvSpPr txBox="1">
            <a:spLocks noGrp="1"/>
          </p:cNvSpPr>
          <p:nvPr>
            <p:ph type="subTitle" idx="6"/>
          </p:nvPr>
        </p:nvSpPr>
        <p:spPr>
          <a:xfrm>
            <a:off x="5686250" y="2080938"/>
            <a:ext cx="27381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txBox="1">
            <a:spLocks noGrp="1"/>
          </p:cNvSpPr>
          <p:nvPr>
            <p:ph type="subTitle" idx="7"/>
          </p:nvPr>
        </p:nvSpPr>
        <p:spPr>
          <a:xfrm>
            <a:off x="5686200" y="2497412"/>
            <a:ext cx="2738100" cy="608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81" name="Google Shape;181;p18"/>
          <p:cNvGrpSpPr/>
          <p:nvPr/>
        </p:nvGrpSpPr>
        <p:grpSpPr>
          <a:xfrm>
            <a:off x="8424000" y="209250"/>
            <a:ext cx="433550" cy="78899"/>
            <a:chOff x="8424000" y="285450"/>
            <a:chExt cx="433550" cy="78899"/>
          </a:xfrm>
        </p:grpSpPr>
        <p:cxnSp>
          <p:nvCxnSpPr>
            <p:cNvPr id="182" name="Google Shape;182;p1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83" name="Google Shape;183;p1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8"/>
            <p:cNvGrpSpPr/>
            <p:nvPr/>
          </p:nvGrpSpPr>
          <p:grpSpPr>
            <a:xfrm>
              <a:off x="8785929" y="285450"/>
              <a:ext cx="71621" cy="78899"/>
              <a:chOff x="3621700" y="273825"/>
              <a:chExt cx="100875" cy="111125"/>
            </a:xfrm>
          </p:grpSpPr>
          <p:cxnSp>
            <p:nvCxnSpPr>
              <p:cNvPr id="185" name="Google Shape;185;p1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86" name="Google Shape;186;p1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70"/>
        <p:cNvGrpSpPr/>
        <p:nvPr/>
      </p:nvGrpSpPr>
      <p:grpSpPr>
        <a:xfrm>
          <a:off x="0" y="0"/>
          <a:ext cx="0" cy="0"/>
          <a:chOff x="0" y="0"/>
          <a:chExt cx="0" cy="0"/>
        </a:xfrm>
      </p:grpSpPr>
      <p:sp>
        <p:nvSpPr>
          <p:cNvPr id="271" name="Google Shape;271;p2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3" name="Google Shape;273;p24"/>
          <p:cNvSpPr txBox="1">
            <a:spLocks noGrp="1"/>
          </p:cNvSpPr>
          <p:nvPr>
            <p:ph type="subTitle" idx="1"/>
          </p:nvPr>
        </p:nvSpPr>
        <p:spPr>
          <a:xfrm>
            <a:off x="948600" y="1806966"/>
            <a:ext cx="4293900" cy="45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4" name="Google Shape;274;p24"/>
          <p:cNvSpPr txBox="1">
            <a:spLocks noGrp="1"/>
          </p:cNvSpPr>
          <p:nvPr>
            <p:ph type="subTitle" idx="2"/>
          </p:nvPr>
        </p:nvSpPr>
        <p:spPr>
          <a:xfrm>
            <a:off x="948600" y="2264775"/>
            <a:ext cx="2698800" cy="606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5" name="Google Shape;275;p24"/>
          <p:cNvSpPr txBox="1"/>
          <p:nvPr/>
        </p:nvSpPr>
        <p:spPr>
          <a:xfrm>
            <a:off x="948600" y="3511225"/>
            <a:ext cx="6139500" cy="554100"/>
          </a:xfrm>
          <a:prstGeom prst="rect">
            <a:avLst/>
          </a:prstGeom>
          <a:noFill/>
          <a:ln>
            <a:noFill/>
          </a:ln>
        </p:spPr>
        <p:txBody>
          <a:bodyPr spcFirstLastPara="1" wrap="square" lIns="91425" tIns="91425" rIns="91425" bIns="91425" anchor="t" anchorCtr="0">
            <a:spAutoFit/>
          </a:bodyPr>
          <a:lstStyle/>
          <a:p>
            <a:pPr marL="0" lvl="0" indent="0" algn="l" rtl="0">
              <a:spcBef>
                <a:spcPts val="300"/>
              </a:spcBef>
              <a:spcAft>
                <a:spcPts val="0"/>
              </a:spcAft>
              <a:buNone/>
            </a:pPr>
            <a:r>
              <a:rPr lang="zh-TW" sz="1200">
                <a:solidFill>
                  <a:schemeClr val="dk2"/>
                </a:solidFill>
                <a:latin typeface="Fira Code"/>
                <a:ea typeface="Fira Code"/>
                <a:cs typeface="Fira Code"/>
                <a:sym typeface="Fira Code"/>
              </a:rPr>
              <a:t>CREDITS: This presentation template was created by </a:t>
            </a:r>
            <a:r>
              <a:rPr lang="zh-TW" sz="1200" b="1">
                <a:solidFill>
                  <a:schemeClr val="dk2"/>
                </a:solidFill>
                <a:uFill>
                  <a:noFill/>
                </a:uFill>
                <a:latin typeface="Fira Code"/>
                <a:ea typeface="Fira Code"/>
                <a:cs typeface="Fira Code"/>
                <a:sym typeface="Fira Code"/>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zh-TW" sz="1200" b="1">
                <a:solidFill>
                  <a:schemeClr val="dk2"/>
                </a:solidFill>
                <a:latin typeface="Fira Code"/>
                <a:ea typeface="Fira Code"/>
                <a:cs typeface="Fira Code"/>
                <a:sym typeface="Fira Code"/>
              </a:rPr>
              <a:t>,</a:t>
            </a:r>
            <a:r>
              <a:rPr lang="zh-TW" sz="1200">
                <a:solidFill>
                  <a:schemeClr val="dk2"/>
                </a:solidFill>
                <a:latin typeface="Fira Code"/>
                <a:ea typeface="Fira Code"/>
                <a:cs typeface="Fira Code"/>
                <a:sym typeface="Fira Code"/>
              </a:rPr>
              <a:t> and includes icons by </a:t>
            </a:r>
            <a:r>
              <a:rPr lang="zh-TW" sz="1200" b="1">
                <a:solidFill>
                  <a:schemeClr val="dk2"/>
                </a:solidFill>
                <a:uFill>
                  <a:noFill/>
                </a:uFill>
                <a:latin typeface="Fira Code"/>
                <a:ea typeface="Fira Code"/>
                <a:cs typeface="Fira Code"/>
                <a:sym typeface="Fira Code"/>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zh-TW" sz="1200" b="1">
                <a:solidFill>
                  <a:schemeClr val="dk2"/>
                </a:solidFill>
                <a:latin typeface="Fira Code"/>
                <a:ea typeface="Fira Code"/>
                <a:cs typeface="Fira Code"/>
                <a:sym typeface="Fira Code"/>
              </a:rPr>
              <a:t>,</a:t>
            </a:r>
            <a:r>
              <a:rPr lang="zh-TW" sz="1200">
                <a:solidFill>
                  <a:schemeClr val="dk2"/>
                </a:solidFill>
                <a:latin typeface="Fira Code"/>
                <a:ea typeface="Fira Code"/>
                <a:cs typeface="Fira Code"/>
                <a:sym typeface="Fira Code"/>
              </a:rPr>
              <a:t> and infographics &amp; images by </a:t>
            </a:r>
            <a:r>
              <a:rPr lang="zh-TW" sz="1200" b="1">
                <a:solidFill>
                  <a:schemeClr val="dk2"/>
                </a:solidFill>
                <a:uFill>
                  <a:noFill/>
                </a:uFill>
                <a:latin typeface="Fira Code"/>
                <a:ea typeface="Fira Code"/>
                <a:cs typeface="Fira Code"/>
                <a:sym typeface="Fira Code"/>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200" b="1">
              <a:solidFill>
                <a:schemeClr val="dk2"/>
              </a:solidFill>
              <a:latin typeface="Fira Code"/>
              <a:ea typeface="Fira Code"/>
              <a:cs typeface="Fira Code"/>
              <a:sym typeface="Fira Code"/>
            </a:endParaRPr>
          </a:p>
        </p:txBody>
      </p:sp>
      <p:grpSp>
        <p:nvGrpSpPr>
          <p:cNvPr id="276" name="Google Shape;276;p24"/>
          <p:cNvGrpSpPr/>
          <p:nvPr/>
        </p:nvGrpSpPr>
        <p:grpSpPr>
          <a:xfrm>
            <a:off x="8424000" y="209250"/>
            <a:ext cx="433550" cy="78899"/>
            <a:chOff x="8424000" y="285450"/>
            <a:chExt cx="433550" cy="78899"/>
          </a:xfrm>
        </p:grpSpPr>
        <p:cxnSp>
          <p:nvCxnSpPr>
            <p:cNvPr id="277" name="Google Shape;277;p2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78" name="Google Shape;278;p2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4"/>
            <p:cNvGrpSpPr/>
            <p:nvPr/>
          </p:nvGrpSpPr>
          <p:grpSpPr>
            <a:xfrm>
              <a:off x="8785929" y="285450"/>
              <a:ext cx="71621" cy="78899"/>
              <a:chOff x="3621700" y="273825"/>
              <a:chExt cx="100875" cy="111125"/>
            </a:xfrm>
          </p:grpSpPr>
          <p:cxnSp>
            <p:nvCxnSpPr>
              <p:cNvPr id="280" name="Google Shape;280;p2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1" name="Google Shape;281;p2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162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 id="2147483659" r:id="rId7"/>
    <p:sldLayoutId id="2147483664" r:id="rId8"/>
    <p:sldLayoutId id="2147483670" r:id="rId9"/>
    <p:sldLayoutId id="2147483671" r:id="rId10"/>
    <p:sldLayoutId id="2147483672" r:id="rId11"/>
    <p:sldLayoutId id="2147483673" r:id="rId12"/>
    <p:sldLayoutId id="214748367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slide" Target="slide1.xml"/></Relationships>
</file>

<file path=ppt/slides/_rels/slide1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jpg"/><Relationship Id="rId4" Type="http://schemas.openxmlformats.org/officeDocument/2006/relationships/slide" Target="slide2.xml"/></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slide" Target="slide1.xml"/><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slide" Target="slide2.xml"/><Relationship Id="rId4" Type="http://schemas.openxmlformats.org/officeDocument/2006/relationships/slide" Target="slide1.xml"/></Relationships>
</file>

<file path=ppt/slides/_rels/slide1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9.jpg"/><Relationship Id="rId4" Type="http://schemas.openxmlformats.org/officeDocument/2006/relationships/slide" Target="slide2.xml"/></Relationships>
</file>

<file path=ppt/slides/_rels/slide1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slide" Target="slide2.xml"/><Relationship Id="rId4" Type="http://schemas.openxmlformats.org/officeDocument/2006/relationships/slide" Target="slide1.xml"/></Relationships>
</file>

<file path=ppt/slides/_rels/slide1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2.jpg"/><Relationship Id="rId4" Type="http://schemas.openxmlformats.org/officeDocument/2006/relationships/slide" Target="slide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2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2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slide" Target="slide2.xml"/></Relationships>
</file>

<file path=ppt/slides/_rels/slide2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slide" Target="slide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3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slide" Target="slide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slide" Target="slide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slide" Target="slide2.xml"/></Relationships>
</file>

<file path=ppt/slides/_rels/slide3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3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3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3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slide" Target="slide2.xml"/><Relationship Id="rId5" Type="http://schemas.openxmlformats.org/officeDocument/2006/relationships/slide" Target="slide1.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slide" Target="slide2.xml"/></Relationships>
</file>

<file path=ppt/slides/_rels/slide4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0.xml"/><Relationship Id="rId1" Type="http://schemas.openxmlformats.org/officeDocument/2006/relationships/slideLayout" Target="../slideLayouts/slideLayout6.xml"/><Relationship Id="rId5" Type="http://schemas.openxmlformats.org/officeDocument/2006/relationships/slide" Target="slide2.xml"/><Relationship Id="rId4" Type="http://schemas.openxmlformats.org/officeDocument/2006/relationships/slide" Target="slide1.xml"/></Relationships>
</file>

<file path=ppt/slides/_rels/slide4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slide" Target="slide2.xml"/><Relationship Id="rId5" Type="http://schemas.openxmlformats.org/officeDocument/2006/relationships/slide" Target="slide1.xml"/><Relationship Id="rId4" Type="http://schemas.openxmlformats.org/officeDocument/2006/relationships/image" Target="../media/image24.jpg"/></Relationships>
</file>

<file path=ppt/slides/_rels/slide4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slide" Target="slide2.xml"/><Relationship Id="rId4" Type="http://schemas.openxmlformats.org/officeDocument/2006/relationships/hyperlink" Target="https://www.uic.edu/apps/strong-password/" TargetMode="External"/></Relationships>
</file>

<file path=ppt/slides/_rels/slide43.xml.rels><?xml version="1.0" encoding="UTF-8" standalone="yes"?>
<Relationships xmlns="http://schemas.openxmlformats.org/package/2006/relationships"><Relationship Id="rId3" Type="http://schemas.openxmlformats.org/officeDocument/2006/relationships/slide" Target="slide43.xml"/><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slide" Target="slide2.xml"/><Relationship Id="rId4" Type="http://schemas.openxmlformats.org/officeDocument/2006/relationships/hyperlink" Target="https://replit.com/@annguo1106/password#main.c" TargetMode="External"/></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3.jpg"/><Relationship Id="rId4"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slide" Target="slide2.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slide" Target="slide1.xml"/><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85"/>
        <p:cNvGrpSpPr/>
        <p:nvPr/>
      </p:nvGrpSpPr>
      <p:grpSpPr>
        <a:xfrm>
          <a:off x="0" y="0"/>
          <a:ext cx="0" cy="0"/>
          <a:chOff x="0" y="0"/>
          <a:chExt cx="0" cy="0"/>
        </a:xfrm>
      </p:grpSpPr>
      <p:sp>
        <p:nvSpPr>
          <p:cNvPr id="586" name="Google Shape;586;p30"/>
          <p:cNvSpPr txBox="1">
            <a:spLocks noGrp="1"/>
          </p:cNvSpPr>
          <p:nvPr>
            <p:ph type="subTitle" idx="1"/>
          </p:nvPr>
        </p:nvSpPr>
        <p:spPr>
          <a:xfrm>
            <a:off x="926425" y="3319200"/>
            <a:ext cx="2966400" cy="42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Team 13</a:t>
            </a:r>
            <a:endParaRPr/>
          </a:p>
        </p:txBody>
      </p:sp>
      <p:sp>
        <p:nvSpPr>
          <p:cNvPr id="587" name="Google Shape;587;p30"/>
          <p:cNvSpPr txBox="1">
            <a:spLocks noGrp="1"/>
          </p:cNvSpPr>
          <p:nvPr>
            <p:ph type="subTitle" idx="1"/>
          </p:nvPr>
        </p:nvSpPr>
        <p:spPr>
          <a:xfrm>
            <a:off x="796200" y="109800"/>
            <a:ext cx="21786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zh-TW" sz="1000">
                <a:latin typeface="Oswald"/>
                <a:ea typeface="Oswald"/>
                <a:cs typeface="Oswald"/>
                <a:sym typeface="Oswald"/>
              </a:rPr>
              <a:t>Matrices Applied in Cryptology</a:t>
            </a:r>
            <a:endParaRPr sz="1000">
              <a:solidFill>
                <a:schemeClr val="dk2"/>
              </a:solidFill>
              <a:latin typeface="Oswald"/>
              <a:ea typeface="Oswald"/>
              <a:cs typeface="Oswald"/>
              <a:sym typeface="Oswald"/>
            </a:endParaRPr>
          </a:p>
        </p:txBody>
      </p:sp>
      <p:sp>
        <p:nvSpPr>
          <p:cNvPr id="588" name="Google Shape;588;p30"/>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sz="4200">
                <a:latin typeface="Rubik ExtraBold"/>
                <a:ea typeface="Rubik ExtraBold"/>
                <a:cs typeface="Rubik ExtraBold"/>
                <a:sym typeface="Rubik ExtraBold"/>
              </a:rPr>
              <a:t>Matrices Applied in Cryptography</a:t>
            </a:r>
            <a:r>
              <a:rPr lang="zh-TW"/>
              <a:t> </a:t>
            </a:r>
            <a:endParaRPr/>
          </a:p>
        </p:txBody>
      </p:sp>
      <p:grpSp>
        <p:nvGrpSpPr>
          <p:cNvPr id="589" name="Google Shape;589;p30"/>
          <p:cNvGrpSpPr/>
          <p:nvPr/>
        </p:nvGrpSpPr>
        <p:grpSpPr>
          <a:xfrm>
            <a:off x="5375029" y="1818088"/>
            <a:ext cx="2224098" cy="1884607"/>
            <a:chOff x="5375029" y="1818088"/>
            <a:chExt cx="2224098" cy="1884607"/>
          </a:xfrm>
        </p:grpSpPr>
        <p:sp>
          <p:nvSpPr>
            <p:cNvPr id="590" name="Google Shape;590;p30"/>
            <p:cNvSpPr/>
            <p:nvPr/>
          </p:nvSpPr>
          <p:spPr>
            <a:xfrm>
              <a:off x="6273950" y="3298356"/>
              <a:ext cx="426300" cy="396873"/>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6154104" y="3665446"/>
              <a:ext cx="666008" cy="37249"/>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6273950" y="3303326"/>
              <a:ext cx="426300" cy="126596"/>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5375029" y="3097292"/>
              <a:ext cx="2224098" cy="218476"/>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5375029" y="1818088"/>
              <a:ext cx="2224098" cy="1289130"/>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5434356" y="1871380"/>
              <a:ext cx="2105424" cy="1171945"/>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80DFFF"/>
                </a:gs>
                <a:gs pos="100000">
                  <a:srgbClr val="318FFA">
                    <a:alpha val="71764"/>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5527258" y="1968354"/>
              <a:ext cx="677406" cy="476585"/>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5527258" y="2497898"/>
              <a:ext cx="1407730" cy="476685"/>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6257635" y="1968354"/>
              <a:ext cx="677381" cy="476585"/>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7002489" y="1968354"/>
              <a:ext cx="479540" cy="221332"/>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7002489" y="2241370"/>
              <a:ext cx="479540" cy="733204"/>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0"/>
          <p:cNvGrpSpPr/>
          <p:nvPr/>
        </p:nvGrpSpPr>
        <p:grpSpPr>
          <a:xfrm>
            <a:off x="7118242" y="1435741"/>
            <a:ext cx="795392" cy="626115"/>
            <a:chOff x="7542675" y="1392460"/>
            <a:chExt cx="879178" cy="692069"/>
          </a:xfrm>
        </p:grpSpPr>
        <p:sp>
          <p:nvSpPr>
            <p:cNvPr id="602" name="Google Shape;602;p30"/>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30"/>
            <p:cNvGrpSpPr/>
            <p:nvPr/>
          </p:nvGrpSpPr>
          <p:grpSpPr>
            <a:xfrm>
              <a:off x="7603656" y="1520706"/>
              <a:ext cx="657046" cy="305943"/>
              <a:chOff x="7603656" y="1520706"/>
              <a:chExt cx="657046" cy="305943"/>
            </a:xfrm>
          </p:grpSpPr>
          <p:sp>
            <p:nvSpPr>
              <p:cNvPr id="604" name="Google Shape;604;p30"/>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0"/>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0"/>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 name="Google Shape;608;p30"/>
          <p:cNvGrpSpPr/>
          <p:nvPr/>
        </p:nvGrpSpPr>
        <p:grpSpPr>
          <a:xfrm>
            <a:off x="299286" y="189025"/>
            <a:ext cx="133205" cy="119344"/>
            <a:chOff x="222150" y="185025"/>
            <a:chExt cx="170100" cy="152400"/>
          </a:xfrm>
        </p:grpSpPr>
        <p:cxnSp>
          <p:nvCxnSpPr>
            <p:cNvPr id="609" name="Google Shape;609;p3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10" name="Google Shape;610;p3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11" name="Google Shape;611;p3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12" name="Google Shape;612;p30"/>
          <p:cNvGrpSpPr/>
          <p:nvPr/>
        </p:nvGrpSpPr>
        <p:grpSpPr>
          <a:xfrm>
            <a:off x="5055410" y="2845326"/>
            <a:ext cx="633471" cy="733893"/>
            <a:chOff x="5055410" y="2845326"/>
            <a:chExt cx="633471" cy="733893"/>
          </a:xfrm>
        </p:grpSpPr>
        <p:grpSp>
          <p:nvGrpSpPr>
            <p:cNvPr id="613" name="Google Shape;613;p30"/>
            <p:cNvGrpSpPr/>
            <p:nvPr/>
          </p:nvGrpSpPr>
          <p:grpSpPr>
            <a:xfrm>
              <a:off x="5055410" y="2845326"/>
              <a:ext cx="633471" cy="733893"/>
              <a:chOff x="5418807" y="2497285"/>
              <a:chExt cx="700200" cy="811200"/>
            </a:xfrm>
          </p:grpSpPr>
          <p:sp>
            <p:nvSpPr>
              <p:cNvPr id="614" name="Google Shape;614;p30"/>
              <p:cNvSpPr/>
              <p:nvPr/>
            </p:nvSpPr>
            <p:spPr>
              <a:xfrm>
                <a:off x="5418807" y="2497285"/>
                <a:ext cx="700200" cy="811200"/>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615;p30"/>
              <p:cNvGrpSpPr/>
              <p:nvPr/>
            </p:nvGrpSpPr>
            <p:grpSpPr>
              <a:xfrm>
                <a:off x="5600579" y="2592573"/>
                <a:ext cx="336576" cy="344118"/>
                <a:chOff x="3409000" y="1026975"/>
                <a:chExt cx="355075" cy="363032"/>
              </a:xfrm>
            </p:grpSpPr>
            <p:sp>
              <p:nvSpPr>
                <p:cNvPr id="616" name="Google Shape;616;p30"/>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 name="Google Shape;619;p30"/>
            <p:cNvGrpSpPr/>
            <p:nvPr/>
          </p:nvGrpSpPr>
          <p:grpSpPr>
            <a:xfrm>
              <a:off x="5195602" y="3311831"/>
              <a:ext cx="352067" cy="169406"/>
              <a:chOff x="5528432" y="2979624"/>
              <a:chExt cx="480900" cy="187251"/>
            </a:xfrm>
          </p:grpSpPr>
          <p:sp>
            <p:nvSpPr>
              <p:cNvPr id="620" name="Google Shape;620;p30"/>
              <p:cNvSpPr/>
              <p:nvPr/>
            </p:nvSpPr>
            <p:spPr>
              <a:xfrm>
                <a:off x="5528432" y="2979624"/>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528432" y="3052849"/>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0"/>
              <p:cNvSpPr/>
              <p:nvPr/>
            </p:nvSpPr>
            <p:spPr>
              <a:xfrm>
                <a:off x="5610449" y="3126075"/>
                <a:ext cx="3168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 name="Google Shape;623;p30"/>
          <p:cNvGrpSpPr/>
          <p:nvPr/>
        </p:nvGrpSpPr>
        <p:grpSpPr>
          <a:xfrm>
            <a:off x="7427195" y="2464693"/>
            <a:ext cx="694832" cy="494692"/>
            <a:chOff x="3336290" y="764021"/>
            <a:chExt cx="810300" cy="576900"/>
          </a:xfrm>
        </p:grpSpPr>
        <p:sp>
          <p:nvSpPr>
            <p:cNvPr id="624" name="Google Shape;624;p30"/>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D90E1"/>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0"/>
          <p:cNvGrpSpPr/>
          <p:nvPr/>
        </p:nvGrpSpPr>
        <p:grpSpPr>
          <a:xfrm>
            <a:off x="5159411" y="1731360"/>
            <a:ext cx="999286" cy="251306"/>
            <a:chOff x="6394932" y="2541500"/>
            <a:chExt cx="959100" cy="241200"/>
          </a:xfrm>
        </p:grpSpPr>
        <p:sp>
          <p:nvSpPr>
            <p:cNvPr id="628" name="Google Shape;628;p30"/>
            <p:cNvSpPr/>
            <p:nvPr/>
          </p:nvSpPr>
          <p:spPr>
            <a:xfrm rot="-5400000">
              <a:off x="6753882" y="2182550"/>
              <a:ext cx="241200" cy="9591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rot="-5400000">
              <a:off x="6465475" y="2584700"/>
              <a:ext cx="152700" cy="154800"/>
            </a:xfrm>
            <a:prstGeom prst="roundRect">
              <a:avLst>
                <a:gd name="adj" fmla="val 7267"/>
              </a:avLst>
            </a:prstGeom>
            <a:gradFill>
              <a:gsLst>
                <a:gs pos="0">
                  <a:srgbClr val="E9A984"/>
                </a:gs>
                <a:gs pos="100000">
                  <a:srgbClr val="E57C85"/>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0"/>
            <p:cNvSpPr/>
            <p:nvPr/>
          </p:nvSpPr>
          <p:spPr>
            <a:xfrm rot="-5400000">
              <a:off x="6687242" y="2584700"/>
              <a:ext cx="152700" cy="154800"/>
            </a:xfrm>
            <a:prstGeom prst="roundRect">
              <a:avLst>
                <a:gd name="adj" fmla="val 7267"/>
              </a:avLst>
            </a:prstGeom>
            <a:gradFill>
              <a:gsLst>
                <a:gs pos="0">
                  <a:srgbClr val="3DB0FD"/>
                </a:gs>
                <a:gs pos="100000">
                  <a:srgbClr val="308EF7"/>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rot="-5400000">
              <a:off x="6909008" y="2584700"/>
              <a:ext cx="152700" cy="154800"/>
            </a:xfrm>
            <a:prstGeom prst="roundRect">
              <a:avLst>
                <a:gd name="adj" fmla="val 7267"/>
              </a:avLst>
            </a:pr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rot="-5400000">
              <a:off x="7130775" y="2584700"/>
              <a:ext cx="152700" cy="154800"/>
            </a:xfrm>
            <a:prstGeom prst="roundRect">
              <a:avLst>
                <a:gd name="adj" fmla="val 7267"/>
              </a:avLst>
            </a:prstGeom>
            <a:gradFill>
              <a:gsLst>
                <a:gs pos="0">
                  <a:schemeClr val="lt2"/>
                </a:gs>
                <a:gs pos="100000">
                  <a:srgbClr val="E57C85"/>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30"/>
          <p:cNvGrpSpPr/>
          <p:nvPr/>
        </p:nvGrpSpPr>
        <p:grpSpPr>
          <a:xfrm>
            <a:off x="286617" y="3999999"/>
            <a:ext cx="145867" cy="958251"/>
            <a:chOff x="286625" y="3923799"/>
            <a:chExt cx="145867" cy="958251"/>
          </a:xfrm>
        </p:grpSpPr>
        <p:sp>
          <p:nvSpPr>
            <p:cNvPr id="634" name="Google Shape;634;p3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30"/>
            <p:cNvGrpSpPr/>
            <p:nvPr/>
          </p:nvGrpSpPr>
          <p:grpSpPr>
            <a:xfrm>
              <a:off x="298112" y="4342643"/>
              <a:ext cx="110182" cy="126862"/>
              <a:chOff x="281100" y="2027800"/>
              <a:chExt cx="140700" cy="162000"/>
            </a:xfrm>
          </p:grpSpPr>
          <p:sp>
            <p:nvSpPr>
              <p:cNvPr id="636" name="Google Shape;636;p3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30"/>
              <p:cNvGrpSpPr/>
              <p:nvPr/>
            </p:nvGrpSpPr>
            <p:grpSpPr>
              <a:xfrm>
                <a:off x="308875" y="2088450"/>
                <a:ext cx="85200" cy="40700"/>
                <a:chOff x="308875" y="2087000"/>
                <a:chExt cx="85200" cy="40700"/>
              </a:xfrm>
            </p:grpSpPr>
            <p:cxnSp>
              <p:nvCxnSpPr>
                <p:cNvPr id="638" name="Google Shape;638;p3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39" name="Google Shape;639;p3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40" name="Google Shape;640;p30"/>
            <p:cNvGrpSpPr/>
            <p:nvPr/>
          </p:nvGrpSpPr>
          <p:grpSpPr>
            <a:xfrm>
              <a:off x="286625" y="3923799"/>
              <a:ext cx="133200" cy="133200"/>
              <a:chOff x="286625" y="3648899"/>
              <a:chExt cx="133200" cy="133200"/>
            </a:xfrm>
          </p:grpSpPr>
          <p:sp>
            <p:nvSpPr>
              <p:cNvPr id="641" name="Google Shape;641;p3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43" name="Google Shape;643;p30">
            <a:hlinkClick r:id="" action="ppaction://hlinkshowjump?jump=nextslide"/>
          </p:cNvPr>
          <p:cNvCxnSpPr/>
          <p:nvPr/>
        </p:nvCxnSpPr>
        <p:spPr>
          <a:xfrm>
            <a:off x="1046100" y="4007188"/>
            <a:ext cx="740100" cy="0"/>
          </a:xfrm>
          <a:prstGeom prst="straightConnector1">
            <a:avLst/>
          </a:prstGeom>
          <a:noFill/>
          <a:ln w="9525" cap="flat" cmpd="sng">
            <a:solidFill>
              <a:schemeClr val="dk2"/>
            </a:solidFill>
            <a:prstDash val="solid"/>
            <a:round/>
            <a:headEnd type="none" w="med" len="med"/>
            <a:tailEnd type="stealth" w="med" len="med"/>
          </a:ln>
        </p:spPr>
      </p:cxnSp>
      <p:sp>
        <p:nvSpPr>
          <p:cNvPr id="644" name="Google Shape;644;p30"/>
          <p:cNvSpPr txBox="1">
            <a:spLocks noGrp="1"/>
          </p:cNvSpPr>
          <p:nvPr>
            <p:ph type="subTitle" idx="1"/>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645" name="Google Shape;645;p30">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39"/>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955" name="Google Shape;955;p39"/>
          <p:cNvGrpSpPr/>
          <p:nvPr/>
        </p:nvGrpSpPr>
        <p:grpSpPr>
          <a:xfrm>
            <a:off x="299286" y="189025"/>
            <a:ext cx="133205" cy="119344"/>
            <a:chOff x="222150" y="185025"/>
            <a:chExt cx="170100" cy="152400"/>
          </a:xfrm>
        </p:grpSpPr>
        <p:cxnSp>
          <p:nvCxnSpPr>
            <p:cNvPr id="956" name="Google Shape;956;p3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57" name="Google Shape;957;p3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58" name="Google Shape;958;p3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59" name="Google Shape;959;p39"/>
          <p:cNvGrpSpPr/>
          <p:nvPr/>
        </p:nvGrpSpPr>
        <p:grpSpPr>
          <a:xfrm>
            <a:off x="286625" y="3999999"/>
            <a:ext cx="145867" cy="958251"/>
            <a:chOff x="286625" y="3923799"/>
            <a:chExt cx="145867" cy="958251"/>
          </a:xfrm>
        </p:grpSpPr>
        <p:sp>
          <p:nvSpPr>
            <p:cNvPr id="960" name="Google Shape;960;p3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 name="Google Shape;961;p39"/>
            <p:cNvGrpSpPr/>
            <p:nvPr/>
          </p:nvGrpSpPr>
          <p:grpSpPr>
            <a:xfrm>
              <a:off x="298112" y="4342643"/>
              <a:ext cx="110182" cy="126862"/>
              <a:chOff x="281100" y="2027800"/>
              <a:chExt cx="140700" cy="162000"/>
            </a:xfrm>
          </p:grpSpPr>
          <p:sp>
            <p:nvSpPr>
              <p:cNvPr id="962" name="Google Shape;962;p3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39"/>
              <p:cNvGrpSpPr/>
              <p:nvPr/>
            </p:nvGrpSpPr>
            <p:grpSpPr>
              <a:xfrm>
                <a:off x="308875" y="2088450"/>
                <a:ext cx="85200" cy="40700"/>
                <a:chOff x="308875" y="2087000"/>
                <a:chExt cx="85200" cy="40700"/>
              </a:xfrm>
            </p:grpSpPr>
            <p:cxnSp>
              <p:nvCxnSpPr>
                <p:cNvPr id="964" name="Google Shape;964;p3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3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66" name="Google Shape;966;p39"/>
            <p:cNvGrpSpPr/>
            <p:nvPr/>
          </p:nvGrpSpPr>
          <p:grpSpPr>
            <a:xfrm>
              <a:off x="286625" y="3923799"/>
              <a:ext cx="133200" cy="133200"/>
              <a:chOff x="286625" y="3648899"/>
              <a:chExt cx="133200" cy="133200"/>
            </a:xfrm>
          </p:grpSpPr>
          <p:sp>
            <p:nvSpPr>
              <p:cNvPr id="967" name="Google Shape;967;p3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9" name="Google Shape;969;p39"/>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3.2 - Example</a:t>
            </a:r>
            <a:endParaRPr/>
          </a:p>
        </p:txBody>
      </p:sp>
      <p:sp>
        <p:nvSpPr>
          <p:cNvPr id="970" name="Google Shape;970;p39">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9">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 name="Google Shape;974;p39"/>
          <p:cNvGrpSpPr/>
          <p:nvPr/>
        </p:nvGrpSpPr>
        <p:grpSpPr>
          <a:xfrm>
            <a:off x="7819199" y="752550"/>
            <a:ext cx="604800" cy="147600"/>
            <a:chOff x="7688649" y="828750"/>
            <a:chExt cx="604800" cy="147600"/>
          </a:xfrm>
        </p:grpSpPr>
        <p:sp>
          <p:nvSpPr>
            <p:cNvPr id="975" name="Google Shape;975;p3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78" name="Google Shape;978;p39"/>
          <p:cNvGraphicFramePr/>
          <p:nvPr/>
        </p:nvGraphicFramePr>
        <p:xfrm>
          <a:off x="952475" y="1396225"/>
          <a:ext cx="7239050" cy="1371540"/>
        </p:xfrm>
        <a:graphic>
          <a:graphicData uri="http://schemas.openxmlformats.org/drawingml/2006/table">
            <a:tbl>
              <a:tblPr>
                <a:noFill/>
                <a:tableStyleId>{FC331109-63F2-4F8D-BA44-9D6781DBC399}</a:tableStyleId>
              </a:tblPr>
              <a:tblGrid>
                <a:gridCol w="1396550">
                  <a:extLst>
                    <a:ext uri="{9D8B030D-6E8A-4147-A177-3AD203B41FA5}">
                      <a16:colId xmlns:a16="http://schemas.microsoft.com/office/drawing/2014/main" val="20000"/>
                    </a:ext>
                  </a:extLst>
                </a:gridCol>
                <a:gridCol w="973750">
                  <a:extLst>
                    <a:ext uri="{9D8B030D-6E8A-4147-A177-3AD203B41FA5}">
                      <a16:colId xmlns:a16="http://schemas.microsoft.com/office/drawing/2014/main" val="20001"/>
                    </a:ext>
                  </a:extLst>
                </a:gridCol>
                <a:gridCol w="973750">
                  <a:extLst>
                    <a:ext uri="{9D8B030D-6E8A-4147-A177-3AD203B41FA5}">
                      <a16:colId xmlns:a16="http://schemas.microsoft.com/office/drawing/2014/main" val="20002"/>
                    </a:ext>
                  </a:extLst>
                </a:gridCol>
                <a:gridCol w="973750">
                  <a:extLst>
                    <a:ext uri="{9D8B030D-6E8A-4147-A177-3AD203B41FA5}">
                      <a16:colId xmlns:a16="http://schemas.microsoft.com/office/drawing/2014/main" val="20003"/>
                    </a:ext>
                  </a:extLst>
                </a:gridCol>
                <a:gridCol w="973750">
                  <a:extLst>
                    <a:ext uri="{9D8B030D-6E8A-4147-A177-3AD203B41FA5}">
                      <a16:colId xmlns:a16="http://schemas.microsoft.com/office/drawing/2014/main" val="20004"/>
                    </a:ext>
                  </a:extLst>
                </a:gridCol>
                <a:gridCol w="973750">
                  <a:extLst>
                    <a:ext uri="{9D8B030D-6E8A-4147-A177-3AD203B41FA5}">
                      <a16:colId xmlns:a16="http://schemas.microsoft.com/office/drawing/2014/main" val="20005"/>
                    </a:ext>
                  </a:extLst>
                </a:gridCol>
                <a:gridCol w="973750">
                  <a:extLst>
                    <a:ext uri="{9D8B030D-6E8A-4147-A177-3AD203B41FA5}">
                      <a16:colId xmlns:a16="http://schemas.microsoft.com/office/drawing/2014/main" val="20006"/>
                    </a:ext>
                  </a:extLst>
                </a:gridCol>
              </a:tblGrid>
              <a:tr h="381000">
                <a:tc>
                  <a:txBody>
                    <a:bodyPr/>
                    <a:lstStyle/>
                    <a:p>
                      <a:pPr marL="0" lvl="0" indent="0" algn="l" rtl="0">
                        <a:spcBef>
                          <a:spcPts val="0"/>
                        </a:spcBef>
                        <a:spcAft>
                          <a:spcPts val="0"/>
                        </a:spcAft>
                        <a:buNone/>
                      </a:pPr>
                      <a:r>
                        <a:rPr lang="zh-TW" sz="2200" b="1">
                          <a:solidFill>
                            <a:schemeClr val="dk2"/>
                          </a:solidFill>
                          <a:latin typeface="Fira Code"/>
                          <a:ea typeface="Fira Code"/>
                          <a:cs typeface="Fira Code"/>
                          <a:sym typeface="Fira Code"/>
                        </a:rPr>
                        <a:t>index</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0</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1</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2</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3</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4</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5</a:t>
                      </a:r>
                      <a:endParaRPr sz="2200" b="1">
                        <a:solidFill>
                          <a:schemeClr val="dk2"/>
                        </a:solidFill>
                        <a:latin typeface="Fira Code"/>
                        <a:ea typeface="Fira Code"/>
                        <a:cs typeface="Fira Code"/>
                        <a:sym typeface="Fira Code"/>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zh-TW" sz="2200" b="1">
                          <a:solidFill>
                            <a:schemeClr val="dk2"/>
                          </a:solidFill>
                          <a:latin typeface="Fira Code"/>
                          <a:ea typeface="Fira Code"/>
                          <a:cs typeface="Fira Code"/>
                          <a:sym typeface="Fira Code"/>
                        </a:rPr>
                        <a:t>ExampleKey</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G</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e</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o</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l</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m</a:t>
                      </a:r>
                      <a:endParaRPr sz="2200" b="1">
                        <a:solidFill>
                          <a:schemeClr val="dk2"/>
                        </a:solidFill>
                        <a:latin typeface="Fira Code"/>
                        <a:ea typeface="Fira Code"/>
                        <a:cs typeface="Fira Code"/>
                        <a:sym typeface="Fira Code"/>
                      </a:endParaRPr>
                    </a:p>
                  </a:txBody>
                  <a:tcPr marL="91425" marR="91425" marT="91425" marB="91425"/>
                </a:tc>
                <a:tc>
                  <a:txBody>
                    <a:bodyPr/>
                    <a:lstStyle/>
                    <a:p>
                      <a:pPr marL="0" lvl="0" indent="0" algn="ctr" rtl="0">
                        <a:spcBef>
                          <a:spcPts val="0"/>
                        </a:spcBef>
                        <a:spcAft>
                          <a:spcPts val="0"/>
                        </a:spcAft>
                        <a:buNone/>
                      </a:pPr>
                      <a:r>
                        <a:rPr lang="zh-TW" sz="2200" b="1">
                          <a:solidFill>
                            <a:schemeClr val="dk2"/>
                          </a:solidFill>
                          <a:latin typeface="Fira Code"/>
                          <a:ea typeface="Fira Code"/>
                          <a:cs typeface="Fira Code"/>
                          <a:sym typeface="Fira Code"/>
                        </a:rPr>
                        <a:t>t</a:t>
                      </a:r>
                      <a:endParaRPr sz="2200" b="1">
                        <a:solidFill>
                          <a:schemeClr val="dk2"/>
                        </a:solidFill>
                        <a:latin typeface="Fira Code"/>
                        <a:ea typeface="Fira Code"/>
                        <a:cs typeface="Fira Code"/>
                        <a:sym typeface="Fira Code"/>
                      </a:endParaRPr>
                    </a:p>
                  </a:txBody>
                  <a:tcPr marL="91425" marR="91425" marT="91425" marB="91425"/>
                </a:tc>
                <a:extLst>
                  <a:ext uri="{0D108BD9-81ED-4DB2-BD59-A6C34878D82A}">
                    <a16:rowId xmlns:a16="http://schemas.microsoft.com/office/drawing/2014/main" val="10001"/>
                  </a:ext>
                </a:extLst>
              </a:tr>
            </a:tbl>
          </a:graphicData>
        </a:graphic>
      </p:graphicFrame>
      <p:sp>
        <p:nvSpPr>
          <p:cNvPr id="979" name="Google Shape;979;p39"/>
          <p:cNvSpPr txBox="1">
            <a:spLocks noGrp="1"/>
          </p:cNvSpPr>
          <p:nvPr>
            <p:ph type="body" idx="1"/>
          </p:nvPr>
        </p:nvSpPr>
        <p:spPr>
          <a:xfrm>
            <a:off x="872400" y="3051300"/>
            <a:ext cx="7704000" cy="13716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web name : Google meet</a:t>
            </a:r>
            <a:endParaRPr sz="2200" b="1"/>
          </a:p>
          <a:p>
            <a:pPr marL="0" lvl="0" indent="0" algn="l" rtl="0">
              <a:lnSpc>
                <a:spcPct val="150000"/>
              </a:lnSpc>
              <a:spcBef>
                <a:spcPts val="0"/>
              </a:spcBef>
              <a:spcAft>
                <a:spcPts val="0"/>
              </a:spcAft>
              <a:buNone/>
            </a:pPr>
            <a:r>
              <a:rPr lang="zh-TW" sz="2200" b="1"/>
              <a:t>index correspond in Example Key : 0220314115</a:t>
            </a:r>
            <a:endParaRPr sz="2200" b="1"/>
          </a:p>
          <a:p>
            <a:pPr marL="0" lvl="0" indent="0" algn="l" rtl="0">
              <a:lnSpc>
                <a:spcPct val="150000"/>
              </a:lnSpc>
              <a:spcBef>
                <a:spcPts val="0"/>
              </a:spcBef>
              <a:spcAft>
                <a:spcPts val="0"/>
              </a:spcAft>
              <a:buNone/>
            </a:pPr>
            <a:r>
              <a:rPr lang="zh-TW" sz="2200" b="1"/>
              <a:t>(Remove blank)</a:t>
            </a:r>
            <a:endParaRPr sz="2200" b="1"/>
          </a:p>
        </p:txBody>
      </p:sp>
      <p:sp>
        <p:nvSpPr>
          <p:cNvPr id="980" name="Google Shape;980;p39">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40"/>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986" name="Google Shape;986;p40"/>
          <p:cNvGrpSpPr/>
          <p:nvPr/>
        </p:nvGrpSpPr>
        <p:grpSpPr>
          <a:xfrm>
            <a:off x="299286" y="189025"/>
            <a:ext cx="133205" cy="119344"/>
            <a:chOff x="222150" y="185025"/>
            <a:chExt cx="170100" cy="152400"/>
          </a:xfrm>
        </p:grpSpPr>
        <p:cxnSp>
          <p:nvCxnSpPr>
            <p:cNvPr id="987" name="Google Shape;987;p4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88" name="Google Shape;988;p4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89" name="Google Shape;989;p4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90" name="Google Shape;990;p40"/>
          <p:cNvGrpSpPr/>
          <p:nvPr/>
        </p:nvGrpSpPr>
        <p:grpSpPr>
          <a:xfrm>
            <a:off x="286625" y="3999999"/>
            <a:ext cx="145867" cy="958251"/>
            <a:chOff x="286625" y="3923799"/>
            <a:chExt cx="145867" cy="958251"/>
          </a:xfrm>
        </p:grpSpPr>
        <p:sp>
          <p:nvSpPr>
            <p:cNvPr id="991" name="Google Shape;991;p4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40"/>
            <p:cNvGrpSpPr/>
            <p:nvPr/>
          </p:nvGrpSpPr>
          <p:grpSpPr>
            <a:xfrm>
              <a:off x="298112" y="4342643"/>
              <a:ext cx="110182" cy="126862"/>
              <a:chOff x="281100" y="2027800"/>
              <a:chExt cx="140700" cy="162000"/>
            </a:xfrm>
          </p:grpSpPr>
          <p:sp>
            <p:nvSpPr>
              <p:cNvPr id="993" name="Google Shape;993;p4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 name="Google Shape;994;p40"/>
              <p:cNvGrpSpPr/>
              <p:nvPr/>
            </p:nvGrpSpPr>
            <p:grpSpPr>
              <a:xfrm>
                <a:off x="308875" y="2088450"/>
                <a:ext cx="85200" cy="40700"/>
                <a:chOff x="308875" y="2087000"/>
                <a:chExt cx="85200" cy="40700"/>
              </a:xfrm>
            </p:grpSpPr>
            <p:cxnSp>
              <p:nvCxnSpPr>
                <p:cNvPr id="995" name="Google Shape;995;p4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96" name="Google Shape;996;p4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97" name="Google Shape;997;p40"/>
            <p:cNvGrpSpPr/>
            <p:nvPr/>
          </p:nvGrpSpPr>
          <p:grpSpPr>
            <a:xfrm>
              <a:off x="286625" y="3923799"/>
              <a:ext cx="133200" cy="133200"/>
              <a:chOff x="286625" y="3648899"/>
              <a:chExt cx="133200" cy="133200"/>
            </a:xfrm>
          </p:grpSpPr>
          <p:sp>
            <p:nvSpPr>
              <p:cNvPr id="998" name="Google Shape;998;p4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0" name="Google Shape;1000;p40">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001" name="Google Shape;1001;p40"/>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4.1</a:t>
            </a:r>
            <a:endParaRPr/>
          </a:p>
        </p:txBody>
      </p:sp>
      <p:sp>
        <p:nvSpPr>
          <p:cNvPr id="1002" name="Google Shape;1002;p40"/>
          <p:cNvSpPr txBox="1">
            <a:spLocks noGrp="1"/>
          </p:cNvSpPr>
          <p:nvPr>
            <p:ph type="body" idx="1"/>
          </p:nvPr>
        </p:nvSpPr>
        <p:spPr>
          <a:xfrm>
            <a:off x="720000" y="1188900"/>
            <a:ext cx="7398300" cy="2001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zh-TW" sz="2200" b="1">
                <a:solidFill>
                  <a:schemeClr val="lt1"/>
                </a:solidFill>
              </a:rPr>
              <a:t>We use that group of numbers as a seed of the random function, and generate a random number w. </a:t>
            </a:r>
            <a:endParaRPr sz="2000" b="1">
              <a:solidFill>
                <a:schemeClr val="lt1"/>
              </a:solidFill>
            </a:endParaRPr>
          </a:p>
          <a:p>
            <a:pPr marL="0" lvl="0" indent="0" algn="l" rtl="0">
              <a:lnSpc>
                <a:spcPct val="115000"/>
              </a:lnSpc>
              <a:spcBef>
                <a:spcPts val="0"/>
              </a:spcBef>
              <a:spcAft>
                <a:spcPts val="0"/>
              </a:spcAft>
              <a:buNone/>
            </a:pPr>
            <a:endParaRPr sz="2200">
              <a:solidFill>
                <a:schemeClr val="lt1"/>
              </a:solidFill>
              <a:latin typeface="Arial"/>
              <a:ea typeface="Arial"/>
              <a:cs typeface="Arial"/>
              <a:sym typeface="Arial"/>
            </a:endParaRPr>
          </a:p>
          <a:p>
            <a:pPr marL="0" lvl="0" indent="0" algn="l" rtl="0">
              <a:lnSpc>
                <a:spcPct val="115000"/>
              </a:lnSpc>
              <a:spcBef>
                <a:spcPts val="0"/>
              </a:spcBef>
              <a:spcAft>
                <a:spcPts val="0"/>
              </a:spcAft>
              <a:buNone/>
            </a:pPr>
            <a:r>
              <a:rPr lang="zh-TW" sz="2000">
                <a:solidFill>
                  <a:schemeClr val="lt1"/>
                </a:solidFill>
                <a:latin typeface="Arial"/>
                <a:ea typeface="Arial"/>
                <a:cs typeface="Arial"/>
                <a:sym typeface="Arial"/>
              </a:rPr>
              <a:t> </a:t>
            </a:r>
            <a:endParaRPr sz="3000" b="1">
              <a:solidFill>
                <a:schemeClr val="lt1"/>
              </a:solidFill>
            </a:endParaRPr>
          </a:p>
        </p:txBody>
      </p:sp>
      <p:sp>
        <p:nvSpPr>
          <p:cNvPr id="1003" name="Google Shape;1003;p40">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40"/>
          <p:cNvGrpSpPr/>
          <p:nvPr/>
        </p:nvGrpSpPr>
        <p:grpSpPr>
          <a:xfrm>
            <a:off x="7819199" y="752550"/>
            <a:ext cx="604800" cy="147600"/>
            <a:chOff x="7688649" y="828750"/>
            <a:chExt cx="604800" cy="147600"/>
          </a:xfrm>
        </p:grpSpPr>
        <p:sp>
          <p:nvSpPr>
            <p:cNvPr id="1008" name="Google Shape;1008;p4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11" name="Google Shape;1011;p40"/>
          <p:cNvPicPr preferRelativeResize="0"/>
          <p:nvPr/>
        </p:nvPicPr>
        <p:blipFill rotWithShape="1">
          <a:blip r:embed="rId5">
            <a:alphaModFix/>
          </a:blip>
          <a:srcRect l="9639" r="33115" b="36532"/>
          <a:stretch/>
        </p:blipFill>
        <p:spPr>
          <a:xfrm>
            <a:off x="924525" y="3058525"/>
            <a:ext cx="7294951" cy="1269367"/>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41"/>
          <p:cNvSpPr/>
          <p:nvPr/>
        </p:nvSpPr>
        <p:spPr>
          <a:xfrm>
            <a:off x="954975" y="2960925"/>
            <a:ext cx="7059900" cy="958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zh-TW" sz="2200" b="1">
                <a:solidFill>
                  <a:schemeClr val="dk1"/>
                </a:solidFill>
                <a:latin typeface="Fira Code"/>
                <a:ea typeface="Fira Code"/>
                <a:cs typeface="Fira Code"/>
                <a:sym typeface="Fira Code"/>
              </a:rPr>
              <a:t>ensure A is not invertible</a:t>
            </a:r>
            <a:endParaRPr sz="2200" b="1">
              <a:solidFill>
                <a:schemeClr val="dk1"/>
              </a:solidFill>
              <a:latin typeface="Fira Code"/>
              <a:ea typeface="Fira Code"/>
              <a:cs typeface="Fira Code"/>
              <a:sym typeface="Fira Code"/>
            </a:endParaRPr>
          </a:p>
          <a:p>
            <a:pPr marL="0" lvl="0" indent="0" algn="l" rtl="0">
              <a:lnSpc>
                <a:spcPct val="115000"/>
              </a:lnSpc>
              <a:spcBef>
                <a:spcPts val="0"/>
              </a:spcBef>
              <a:spcAft>
                <a:spcPts val="0"/>
              </a:spcAft>
              <a:buNone/>
            </a:pPr>
            <a:r>
              <a:rPr lang="zh-TW" sz="2200" b="1">
                <a:solidFill>
                  <a:schemeClr val="dk1"/>
                </a:solidFill>
                <a:latin typeface="Fira Code"/>
                <a:ea typeface="Fira Code"/>
                <a:cs typeface="Fira Code"/>
                <a:sym typeface="Fira Code"/>
              </a:rPr>
              <a:t>(number of rows ≠ the number of </a:t>
            </a:r>
            <a:r>
              <a:rPr lang="zh-TW" sz="2000" b="1">
                <a:solidFill>
                  <a:schemeClr val="dk1"/>
                </a:solidFill>
                <a:latin typeface="Fira Code"/>
                <a:ea typeface="Fira Code"/>
                <a:cs typeface="Fira Code"/>
                <a:sym typeface="Fira Code"/>
              </a:rPr>
              <a:t>columns.)</a:t>
            </a:r>
            <a:endParaRPr/>
          </a:p>
        </p:txBody>
      </p:sp>
      <p:sp>
        <p:nvSpPr>
          <p:cNvPr id="1017" name="Google Shape;1017;p41"/>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018" name="Google Shape;1018;p41"/>
          <p:cNvGrpSpPr/>
          <p:nvPr/>
        </p:nvGrpSpPr>
        <p:grpSpPr>
          <a:xfrm>
            <a:off x="299286" y="189025"/>
            <a:ext cx="133205" cy="119344"/>
            <a:chOff x="222150" y="185025"/>
            <a:chExt cx="170100" cy="152400"/>
          </a:xfrm>
        </p:grpSpPr>
        <p:cxnSp>
          <p:nvCxnSpPr>
            <p:cNvPr id="1019" name="Google Shape;1019;p4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20" name="Google Shape;1020;p4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21" name="Google Shape;1021;p4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22" name="Google Shape;1022;p41"/>
          <p:cNvGrpSpPr/>
          <p:nvPr/>
        </p:nvGrpSpPr>
        <p:grpSpPr>
          <a:xfrm>
            <a:off x="286625" y="3999999"/>
            <a:ext cx="145867" cy="958251"/>
            <a:chOff x="286625" y="3923799"/>
            <a:chExt cx="145867" cy="958251"/>
          </a:xfrm>
        </p:grpSpPr>
        <p:sp>
          <p:nvSpPr>
            <p:cNvPr id="1023" name="Google Shape;1023;p4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 name="Google Shape;1024;p41"/>
            <p:cNvGrpSpPr/>
            <p:nvPr/>
          </p:nvGrpSpPr>
          <p:grpSpPr>
            <a:xfrm>
              <a:off x="298112" y="4342643"/>
              <a:ext cx="110182" cy="126862"/>
              <a:chOff x="281100" y="2027800"/>
              <a:chExt cx="140700" cy="162000"/>
            </a:xfrm>
          </p:grpSpPr>
          <p:sp>
            <p:nvSpPr>
              <p:cNvPr id="1025" name="Google Shape;1025;p4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41"/>
              <p:cNvGrpSpPr/>
              <p:nvPr/>
            </p:nvGrpSpPr>
            <p:grpSpPr>
              <a:xfrm>
                <a:off x="308875" y="2088450"/>
                <a:ext cx="85200" cy="40700"/>
                <a:chOff x="308875" y="2087000"/>
                <a:chExt cx="85200" cy="40700"/>
              </a:xfrm>
            </p:grpSpPr>
            <p:cxnSp>
              <p:nvCxnSpPr>
                <p:cNvPr id="1027" name="Google Shape;1027;p4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028" name="Google Shape;1028;p4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29" name="Google Shape;1029;p41"/>
            <p:cNvGrpSpPr/>
            <p:nvPr/>
          </p:nvGrpSpPr>
          <p:grpSpPr>
            <a:xfrm>
              <a:off x="286625" y="3923799"/>
              <a:ext cx="133200" cy="133200"/>
              <a:chOff x="286625" y="3648899"/>
              <a:chExt cx="133200" cy="133200"/>
            </a:xfrm>
          </p:grpSpPr>
          <p:sp>
            <p:nvSpPr>
              <p:cNvPr id="1030" name="Google Shape;1030;p4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2" name="Google Shape;1032;p41"/>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4.2</a:t>
            </a:r>
            <a:endParaRPr/>
          </a:p>
        </p:txBody>
      </p:sp>
      <p:sp>
        <p:nvSpPr>
          <p:cNvPr id="1033" name="Google Shape;1033;p41">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41"/>
          <p:cNvGrpSpPr/>
          <p:nvPr/>
        </p:nvGrpSpPr>
        <p:grpSpPr>
          <a:xfrm>
            <a:off x="7819199" y="752550"/>
            <a:ext cx="604800" cy="147600"/>
            <a:chOff x="7688649" y="828750"/>
            <a:chExt cx="604800" cy="147600"/>
          </a:xfrm>
        </p:grpSpPr>
        <p:sp>
          <p:nvSpPr>
            <p:cNvPr id="1038" name="Google Shape;1038;p4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 name="Google Shape;1041;p41"/>
          <p:cNvSpPr txBox="1"/>
          <p:nvPr/>
        </p:nvSpPr>
        <p:spPr>
          <a:xfrm>
            <a:off x="945275" y="1375200"/>
            <a:ext cx="7548900" cy="1539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zh-TW" sz="2200" b="1">
                <a:solidFill>
                  <a:schemeClr val="lt1"/>
                </a:solidFill>
                <a:latin typeface="Fira Code"/>
                <a:ea typeface="Fira Code"/>
                <a:cs typeface="Fira Code"/>
                <a:sym typeface="Fira Code"/>
              </a:rPr>
              <a:t>Let Rows of matrix A = (w % length of password) + length of password</a:t>
            </a:r>
            <a:endParaRPr sz="2200" b="1">
              <a:solidFill>
                <a:schemeClr val="lt1"/>
              </a:solidFill>
              <a:latin typeface="Fira Code"/>
              <a:ea typeface="Fira Code"/>
              <a:cs typeface="Fira Code"/>
              <a:sym typeface="Fira Code"/>
            </a:endParaRPr>
          </a:p>
          <a:p>
            <a:pPr marL="0" lvl="0" indent="0" algn="l" rtl="0">
              <a:lnSpc>
                <a:spcPct val="150000"/>
              </a:lnSpc>
              <a:spcBef>
                <a:spcPts val="0"/>
              </a:spcBef>
              <a:spcAft>
                <a:spcPts val="0"/>
              </a:spcAft>
              <a:buNone/>
            </a:pPr>
            <a:r>
              <a:rPr lang="zh-TW" sz="2200" b="1">
                <a:solidFill>
                  <a:schemeClr val="lt1"/>
                </a:solidFill>
                <a:latin typeface="Fira Code"/>
                <a:ea typeface="Fira Code"/>
                <a:cs typeface="Fira Code"/>
                <a:sym typeface="Fira Code"/>
              </a:rPr>
              <a:t>(Columns of matrix A = length of password.)</a:t>
            </a:r>
            <a:endParaRPr sz="2200" b="1">
              <a:solidFill>
                <a:schemeClr val="lt1"/>
              </a:solidFill>
              <a:latin typeface="Fira Code"/>
              <a:ea typeface="Fira Code"/>
              <a:cs typeface="Fira Code"/>
              <a:sym typeface="Fira Code"/>
            </a:endParaRPr>
          </a:p>
        </p:txBody>
      </p:sp>
      <p:pic>
        <p:nvPicPr>
          <p:cNvPr id="1042" name="Google Shape;1042;p41"/>
          <p:cNvPicPr preferRelativeResize="0"/>
          <p:nvPr/>
        </p:nvPicPr>
        <p:blipFill rotWithShape="1">
          <a:blip r:embed="rId4">
            <a:alphaModFix/>
          </a:blip>
          <a:srcRect l="10780" t="2030820" r="-10780" b="-1955603"/>
          <a:stretch/>
        </p:blipFill>
        <p:spPr>
          <a:xfrm>
            <a:off x="94950" y="4631178"/>
            <a:ext cx="8839200" cy="343800"/>
          </a:xfrm>
          <a:prstGeom prst="rect">
            <a:avLst/>
          </a:prstGeom>
          <a:noFill/>
          <a:ln>
            <a:noFill/>
          </a:ln>
        </p:spPr>
      </p:pic>
      <p:pic>
        <p:nvPicPr>
          <p:cNvPr id="1043" name="Google Shape;1043;p41"/>
          <p:cNvPicPr preferRelativeResize="0"/>
          <p:nvPr/>
        </p:nvPicPr>
        <p:blipFill rotWithShape="1">
          <a:blip r:embed="rId4">
            <a:alphaModFix/>
          </a:blip>
          <a:srcRect l="9640" t="82810" r="42821"/>
          <a:stretch/>
        </p:blipFill>
        <p:spPr>
          <a:xfrm>
            <a:off x="1534125" y="4105150"/>
            <a:ext cx="6057998" cy="343800"/>
          </a:xfrm>
          <a:prstGeom prst="rect">
            <a:avLst/>
          </a:prstGeom>
          <a:noFill/>
          <a:ln>
            <a:noFill/>
          </a:ln>
        </p:spPr>
      </p:pic>
      <p:sp>
        <p:nvSpPr>
          <p:cNvPr id="1044" name="Google Shape;1044;p41">
            <a:hlinkClick r:id="rId5"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42"/>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050" name="Google Shape;1050;p42"/>
          <p:cNvGrpSpPr/>
          <p:nvPr/>
        </p:nvGrpSpPr>
        <p:grpSpPr>
          <a:xfrm>
            <a:off x="299286" y="189025"/>
            <a:ext cx="133205" cy="119344"/>
            <a:chOff x="222150" y="185025"/>
            <a:chExt cx="170100" cy="152400"/>
          </a:xfrm>
        </p:grpSpPr>
        <p:cxnSp>
          <p:nvCxnSpPr>
            <p:cNvPr id="1051" name="Google Shape;1051;p4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52" name="Google Shape;1052;p4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53" name="Google Shape;1053;p4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54" name="Google Shape;1054;p42"/>
          <p:cNvGrpSpPr/>
          <p:nvPr/>
        </p:nvGrpSpPr>
        <p:grpSpPr>
          <a:xfrm>
            <a:off x="286625" y="3999999"/>
            <a:ext cx="145867" cy="958251"/>
            <a:chOff x="286625" y="3923799"/>
            <a:chExt cx="145867" cy="958251"/>
          </a:xfrm>
        </p:grpSpPr>
        <p:sp>
          <p:nvSpPr>
            <p:cNvPr id="1055" name="Google Shape;1055;p4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42"/>
            <p:cNvGrpSpPr/>
            <p:nvPr/>
          </p:nvGrpSpPr>
          <p:grpSpPr>
            <a:xfrm>
              <a:off x="298112" y="4342643"/>
              <a:ext cx="110182" cy="126862"/>
              <a:chOff x="281100" y="2027800"/>
              <a:chExt cx="140700" cy="162000"/>
            </a:xfrm>
          </p:grpSpPr>
          <p:sp>
            <p:nvSpPr>
              <p:cNvPr id="1057" name="Google Shape;1057;p4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 name="Google Shape;1058;p42"/>
              <p:cNvGrpSpPr/>
              <p:nvPr/>
            </p:nvGrpSpPr>
            <p:grpSpPr>
              <a:xfrm>
                <a:off x="308875" y="2088450"/>
                <a:ext cx="85200" cy="40700"/>
                <a:chOff x="308875" y="2087000"/>
                <a:chExt cx="85200" cy="40700"/>
              </a:xfrm>
            </p:grpSpPr>
            <p:cxnSp>
              <p:nvCxnSpPr>
                <p:cNvPr id="1059" name="Google Shape;1059;p4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4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61" name="Google Shape;1061;p42"/>
            <p:cNvGrpSpPr/>
            <p:nvPr/>
          </p:nvGrpSpPr>
          <p:grpSpPr>
            <a:xfrm>
              <a:off x="286625" y="3923799"/>
              <a:ext cx="133200" cy="133200"/>
              <a:chOff x="286625" y="3648899"/>
              <a:chExt cx="133200" cy="133200"/>
            </a:xfrm>
          </p:grpSpPr>
          <p:sp>
            <p:nvSpPr>
              <p:cNvPr id="1062" name="Google Shape;1062;p4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4" name="Google Shape;1064;p4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065" name="Google Shape;1065;p42"/>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5</a:t>
            </a:r>
            <a:endParaRPr/>
          </a:p>
        </p:txBody>
      </p:sp>
      <p:sp>
        <p:nvSpPr>
          <p:cNvPr id="1066" name="Google Shape;1066;p42"/>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Generate encryption matrix and use Key to fill it.</a:t>
            </a:r>
            <a:endParaRPr sz="2200" b="1"/>
          </a:p>
          <a:p>
            <a:pPr marL="0" lvl="0" indent="0" algn="l" rtl="0">
              <a:lnSpc>
                <a:spcPct val="150000"/>
              </a:lnSpc>
              <a:spcBef>
                <a:spcPts val="0"/>
              </a:spcBef>
              <a:spcAft>
                <a:spcPts val="0"/>
              </a:spcAft>
              <a:buNone/>
            </a:pPr>
            <a:r>
              <a:rPr lang="zh-TW" sz="2200" b="1"/>
              <a:t>-&gt; according to step 4, the matrix is non-square so it is not invertible at the same time.</a:t>
            </a:r>
            <a:endParaRPr sz="2200" b="1"/>
          </a:p>
          <a:p>
            <a:pPr marL="0" lvl="0" indent="0" algn="l" rtl="0">
              <a:lnSpc>
                <a:spcPct val="150000"/>
              </a:lnSpc>
              <a:spcBef>
                <a:spcPts val="0"/>
              </a:spcBef>
              <a:spcAft>
                <a:spcPts val="0"/>
              </a:spcAft>
              <a:buNone/>
            </a:pPr>
            <a:endParaRPr sz="2200" b="1"/>
          </a:p>
        </p:txBody>
      </p:sp>
      <p:sp>
        <p:nvSpPr>
          <p:cNvPr id="1067" name="Google Shape;1067;p4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42"/>
          <p:cNvGrpSpPr/>
          <p:nvPr/>
        </p:nvGrpSpPr>
        <p:grpSpPr>
          <a:xfrm>
            <a:off x="7819199" y="752550"/>
            <a:ext cx="604800" cy="147600"/>
            <a:chOff x="7688649" y="828750"/>
            <a:chExt cx="604800" cy="147600"/>
          </a:xfrm>
        </p:grpSpPr>
        <p:sp>
          <p:nvSpPr>
            <p:cNvPr id="1072" name="Google Shape;1072;p4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43"/>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5-code</a:t>
            </a:r>
            <a:endParaRPr/>
          </a:p>
        </p:txBody>
      </p:sp>
      <p:pic>
        <p:nvPicPr>
          <p:cNvPr id="1080" name="Google Shape;1080;p43"/>
          <p:cNvPicPr preferRelativeResize="0"/>
          <p:nvPr/>
        </p:nvPicPr>
        <p:blipFill rotWithShape="1">
          <a:blip r:embed="rId3">
            <a:alphaModFix/>
          </a:blip>
          <a:srcRect l="11729" r="6982"/>
          <a:stretch/>
        </p:blipFill>
        <p:spPr>
          <a:xfrm>
            <a:off x="669850" y="1338150"/>
            <a:ext cx="7677950" cy="2979324"/>
          </a:xfrm>
          <a:prstGeom prst="rect">
            <a:avLst/>
          </a:prstGeom>
          <a:noFill/>
          <a:ln>
            <a:noFill/>
          </a:ln>
        </p:spPr>
      </p:pic>
      <p:sp>
        <p:nvSpPr>
          <p:cNvPr id="1081" name="Google Shape;1081;p43"/>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1082" name="Google Shape;1082;p43">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083" name="Google Shape;1083;p43">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3">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3">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3">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44"/>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092" name="Google Shape;1092;p44"/>
          <p:cNvGrpSpPr/>
          <p:nvPr/>
        </p:nvGrpSpPr>
        <p:grpSpPr>
          <a:xfrm>
            <a:off x="299286" y="189025"/>
            <a:ext cx="133205" cy="119344"/>
            <a:chOff x="222150" y="185025"/>
            <a:chExt cx="170100" cy="152400"/>
          </a:xfrm>
        </p:grpSpPr>
        <p:cxnSp>
          <p:nvCxnSpPr>
            <p:cNvPr id="1093" name="Google Shape;1093;p4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94" name="Google Shape;1094;p4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95" name="Google Shape;1095;p4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96" name="Google Shape;1096;p44"/>
          <p:cNvGrpSpPr/>
          <p:nvPr/>
        </p:nvGrpSpPr>
        <p:grpSpPr>
          <a:xfrm>
            <a:off x="286625" y="3999999"/>
            <a:ext cx="145867" cy="958251"/>
            <a:chOff x="286625" y="3923799"/>
            <a:chExt cx="145867" cy="958251"/>
          </a:xfrm>
        </p:grpSpPr>
        <p:sp>
          <p:nvSpPr>
            <p:cNvPr id="1097" name="Google Shape;1097;p4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44"/>
            <p:cNvGrpSpPr/>
            <p:nvPr/>
          </p:nvGrpSpPr>
          <p:grpSpPr>
            <a:xfrm>
              <a:off x="298112" y="4342643"/>
              <a:ext cx="110182" cy="126862"/>
              <a:chOff x="281100" y="2027800"/>
              <a:chExt cx="140700" cy="162000"/>
            </a:xfrm>
          </p:grpSpPr>
          <p:sp>
            <p:nvSpPr>
              <p:cNvPr id="1099" name="Google Shape;1099;p4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4"/>
              <p:cNvGrpSpPr/>
              <p:nvPr/>
            </p:nvGrpSpPr>
            <p:grpSpPr>
              <a:xfrm>
                <a:off x="308875" y="2088450"/>
                <a:ext cx="85200" cy="40700"/>
                <a:chOff x="308875" y="2087000"/>
                <a:chExt cx="85200" cy="40700"/>
              </a:xfrm>
            </p:grpSpPr>
            <p:cxnSp>
              <p:nvCxnSpPr>
                <p:cNvPr id="1101" name="Google Shape;1101;p4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02" name="Google Shape;1102;p4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03" name="Google Shape;1103;p44"/>
            <p:cNvGrpSpPr/>
            <p:nvPr/>
          </p:nvGrpSpPr>
          <p:grpSpPr>
            <a:xfrm>
              <a:off x="286625" y="3923799"/>
              <a:ext cx="133200" cy="133200"/>
              <a:chOff x="286625" y="3648899"/>
              <a:chExt cx="133200" cy="133200"/>
            </a:xfrm>
          </p:grpSpPr>
          <p:sp>
            <p:nvSpPr>
              <p:cNvPr id="1104" name="Google Shape;1104;p4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6" name="Google Shape;1106;p4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107" name="Google Shape;1107;p4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6</a:t>
            </a:r>
            <a:endParaRPr/>
          </a:p>
        </p:txBody>
      </p:sp>
      <p:sp>
        <p:nvSpPr>
          <p:cNvPr id="1108" name="Google Shape;1108;p44"/>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Convert general password from type of char to type of int by using ascii code. And transform it.</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1109" name="Google Shape;1109;p4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4">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 name="Google Shape;1113;p44"/>
          <p:cNvGrpSpPr/>
          <p:nvPr/>
        </p:nvGrpSpPr>
        <p:grpSpPr>
          <a:xfrm>
            <a:off x="7819199" y="752550"/>
            <a:ext cx="604800" cy="147600"/>
            <a:chOff x="7688649" y="828750"/>
            <a:chExt cx="604800" cy="147600"/>
          </a:xfrm>
        </p:grpSpPr>
        <p:sp>
          <p:nvSpPr>
            <p:cNvPr id="1114" name="Google Shape;1114;p4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17" name="Google Shape;1117;p44"/>
          <p:cNvPicPr preferRelativeResize="0"/>
          <p:nvPr/>
        </p:nvPicPr>
        <p:blipFill rotWithShape="1">
          <a:blip r:embed="rId5">
            <a:alphaModFix/>
          </a:blip>
          <a:srcRect l="7874" r="8972"/>
          <a:stretch/>
        </p:blipFill>
        <p:spPr>
          <a:xfrm>
            <a:off x="695675" y="3090900"/>
            <a:ext cx="7728323" cy="1084614"/>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45"/>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123" name="Google Shape;1123;p45"/>
          <p:cNvGrpSpPr/>
          <p:nvPr/>
        </p:nvGrpSpPr>
        <p:grpSpPr>
          <a:xfrm>
            <a:off x="299286" y="189025"/>
            <a:ext cx="133205" cy="119344"/>
            <a:chOff x="222150" y="185025"/>
            <a:chExt cx="170100" cy="152400"/>
          </a:xfrm>
        </p:grpSpPr>
        <p:cxnSp>
          <p:nvCxnSpPr>
            <p:cNvPr id="1124" name="Google Shape;1124;p4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5" name="Google Shape;1125;p4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26" name="Google Shape;1126;p4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27" name="Google Shape;1127;p45"/>
          <p:cNvGrpSpPr/>
          <p:nvPr/>
        </p:nvGrpSpPr>
        <p:grpSpPr>
          <a:xfrm>
            <a:off x="286625" y="3999999"/>
            <a:ext cx="145867" cy="958251"/>
            <a:chOff x="286625" y="3923799"/>
            <a:chExt cx="145867" cy="958251"/>
          </a:xfrm>
        </p:grpSpPr>
        <p:sp>
          <p:nvSpPr>
            <p:cNvPr id="1128" name="Google Shape;1128;p4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45"/>
            <p:cNvGrpSpPr/>
            <p:nvPr/>
          </p:nvGrpSpPr>
          <p:grpSpPr>
            <a:xfrm>
              <a:off x="298112" y="4342643"/>
              <a:ext cx="110182" cy="126862"/>
              <a:chOff x="281100" y="2027800"/>
              <a:chExt cx="140700" cy="162000"/>
            </a:xfrm>
          </p:grpSpPr>
          <p:sp>
            <p:nvSpPr>
              <p:cNvPr id="1130" name="Google Shape;1130;p4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 name="Google Shape;1131;p45"/>
              <p:cNvGrpSpPr/>
              <p:nvPr/>
            </p:nvGrpSpPr>
            <p:grpSpPr>
              <a:xfrm>
                <a:off x="308875" y="2088450"/>
                <a:ext cx="85200" cy="40700"/>
                <a:chOff x="308875" y="2087000"/>
                <a:chExt cx="85200" cy="40700"/>
              </a:xfrm>
            </p:grpSpPr>
            <p:cxnSp>
              <p:nvCxnSpPr>
                <p:cNvPr id="1132" name="Google Shape;1132;p4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33" name="Google Shape;1133;p4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34" name="Google Shape;1134;p45"/>
            <p:cNvGrpSpPr/>
            <p:nvPr/>
          </p:nvGrpSpPr>
          <p:grpSpPr>
            <a:xfrm>
              <a:off x="286625" y="3923799"/>
              <a:ext cx="133200" cy="133200"/>
              <a:chOff x="286625" y="3648899"/>
              <a:chExt cx="133200" cy="133200"/>
            </a:xfrm>
          </p:grpSpPr>
          <p:sp>
            <p:nvSpPr>
              <p:cNvPr id="1135" name="Google Shape;1135;p4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7" name="Google Shape;1137;p4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138" name="Google Shape;1138;p4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7</a:t>
            </a:r>
            <a:endParaRPr/>
          </a:p>
        </p:txBody>
      </p:sp>
      <p:sp>
        <p:nvSpPr>
          <p:cNvPr id="1139" name="Google Shape;1139;p45"/>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Do matrix multiplication of the encrypted matrix generated in Step 5 and the number string generated in Step 6.</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1140" name="Google Shape;1140;p4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 name="Google Shape;1144;p45"/>
          <p:cNvGrpSpPr/>
          <p:nvPr/>
        </p:nvGrpSpPr>
        <p:grpSpPr>
          <a:xfrm>
            <a:off x="7819199" y="752550"/>
            <a:ext cx="604800" cy="147600"/>
            <a:chOff x="7688649" y="828750"/>
            <a:chExt cx="604800" cy="147600"/>
          </a:xfrm>
        </p:grpSpPr>
        <p:sp>
          <p:nvSpPr>
            <p:cNvPr id="1145" name="Google Shape;1145;p4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45"/>
          <p:cNvSpPr/>
          <p:nvPr/>
        </p:nvSpPr>
        <p:spPr>
          <a:xfrm>
            <a:off x="927963" y="3094325"/>
            <a:ext cx="1617000" cy="1305600"/>
          </a:xfrm>
          <a:prstGeom prst="roundRect">
            <a:avLst>
              <a:gd name="adj" fmla="val 16667"/>
            </a:avLst>
          </a:prstGeom>
          <a:solidFill>
            <a:schemeClr val="lt2"/>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1900" b="1">
                <a:solidFill>
                  <a:schemeClr val="accent5"/>
                </a:solidFill>
                <a:latin typeface="Fira Code"/>
                <a:ea typeface="Fira Code"/>
                <a:cs typeface="Fira Code"/>
                <a:sym typeface="Fira Code"/>
              </a:rPr>
              <a:t>encrypted matrix</a:t>
            </a:r>
            <a:endParaRPr sz="1100">
              <a:solidFill>
                <a:schemeClr val="accent5"/>
              </a:solidFill>
            </a:endParaRPr>
          </a:p>
        </p:txBody>
      </p:sp>
      <p:sp>
        <p:nvSpPr>
          <p:cNvPr id="1149" name="Google Shape;1149;p45"/>
          <p:cNvSpPr/>
          <p:nvPr/>
        </p:nvSpPr>
        <p:spPr>
          <a:xfrm>
            <a:off x="2767738" y="3596275"/>
            <a:ext cx="473400" cy="473400"/>
          </a:xfrm>
          <a:prstGeom prst="mathMultiply">
            <a:avLst>
              <a:gd name="adj1" fmla="val 23520"/>
            </a:avLst>
          </a:prstGeom>
          <a:solidFill>
            <a:srgbClr val="FCCAC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3339413" y="3094325"/>
            <a:ext cx="604800" cy="1305600"/>
          </a:xfrm>
          <a:prstGeom prst="roundRect">
            <a:avLst>
              <a:gd name="adj" fmla="val 16667"/>
            </a:avLst>
          </a:prstGeom>
          <a:solidFill>
            <a:schemeClr val="lt2"/>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sz="2200" b="1">
              <a:solidFill>
                <a:schemeClr val="dk2"/>
              </a:solidFill>
              <a:latin typeface="Fira Code"/>
              <a:ea typeface="Fira Code"/>
              <a:cs typeface="Fira Code"/>
              <a:sym typeface="Fira Code"/>
            </a:endParaRPr>
          </a:p>
        </p:txBody>
      </p:sp>
      <p:sp>
        <p:nvSpPr>
          <p:cNvPr id="1151" name="Google Shape;1151;p45"/>
          <p:cNvSpPr txBox="1"/>
          <p:nvPr/>
        </p:nvSpPr>
        <p:spPr>
          <a:xfrm>
            <a:off x="3944213" y="3100625"/>
            <a:ext cx="14775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TW" sz="1800" b="1">
                <a:solidFill>
                  <a:schemeClr val="dk2"/>
                </a:solidFill>
                <a:latin typeface="Fira Code"/>
                <a:ea typeface="Fira Code"/>
                <a:cs typeface="Fira Code"/>
                <a:sym typeface="Fira Code"/>
              </a:rPr>
              <a:t>general string in type of int</a:t>
            </a:r>
            <a:endParaRPr sz="1800" b="1">
              <a:solidFill>
                <a:schemeClr val="dk2"/>
              </a:solidFill>
              <a:latin typeface="Fira Code"/>
              <a:ea typeface="Fira Code"/>
              <a:cs typeface="Fira Code"/>
              <a:sym typeface="Fira Code"/>
            </a:endParaRPr>
          </a:p>
        </p:txBody>
      </p:sp>
      <p:sp>
        <p:nvSpPr>
          <p:cNvPr id="1152" name="Google Shape;1152;p45"/>
          <p:cNvSpPr/>
          <p:nvPr/>
        </p:nvSpPr>
        <p:spPr>
          <a:xfrm>
            <a:off x="3645913" y="3608225"/>
            <a:ext cx="360900" cy="277800"/>
          </a:xfrm>
          <a:prstGeom prst="leftArrow">
            <a:avLst>
              <a:gd name="adj1" fmla="val 50000"/>
              <a:gd name="adj2" fmla="val 50000"/>
            </a:avLst>
          </a:prstGeom>
          <a:solidFill>
            <a:schemeClr val="accent1"/>
          </a:solidFill>
          <a:ln w="9525" cap="flat" cmpd="sng">
            <a:solidFill>
              <a:srgbClr val="651A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5421713" y="3510425"/>
            <a:ext cx="473400" cy="473400"/>
          </a:xfrm>
          <a:prstGeom prst="mathEqual">
            <a:avLst>
              <a:gd name="adj1" fmla="val 23520"/>
              <a:gd name="adj2" fmla="val 1176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6057538" y="3094325"/>
            <a:ext cx="604800" cy="1305600"/>
          </a:xfrm>
          <a:prstGeom prst="roundRect">
            <a:avLst>
              <a:gd name="adj" fmla="val 16667"/>
            </a:avLst>
          </a:prstGeom>
          <a:solidFill>
            <a:schemeClr val="lt2"/>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sz="2200" b="1">
              <a:solidFill>
                <a:schemeClr val="dk2"/>
              </a:solidFill>
              <a:latin typeface="Fira Code"/>
              <a:ea typeface="Fira Code"/>
              <a:cs typeface="Fira Code"/>
              <a:sym typeface="Fira Code"/>
            </a:endParaRPr>
          </a:p>
        </p:txBody>
      </p:sp>
      <p:sp>
        <p:nvSpPr>
          <p:cNvPr id="1155" name="Google Shape;1155;p45"/>
          <p:cNvSpPr txBox="1"/>
          <p:nvPr/>
        </p:nvSpPr>
        <p:spPr>
          <a:xfrm>
            <a:off x="6738538" y="3172675"/>
            <a:ext cx="14775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TW" sz="1800" b="1">
                <a:solidFill>
                  <a:schemeClr val="dk2"/>
                </a:solidFill>
                <a:latin typeface="Fira Code"/>
                <a:ea typeface="Fira Code"/>
                <a:cs typeface="Fira Code"/>
                <a:sym typeface="Fira Code"/>
              </a:rPr>
              <a:t>new</a:t>
            </a:r>
            <a:endParaRPr sz="1800" b="1">
              <a:solidFill>
                <a:schemeClr val="dk2"/>
              </a:solidFill>
              <a:latin typeface="Fira Code"/>
              <a:ea typeface="Fira Code"/>
              <a:cs typeface="Fira Code"/>
              <a:sym typeface="Fira Code"/>
            </a:endParaRPr>
          </a:p>
          <a:p>
            <a:pPr marL="0" lvl="0" indent="0" algn="l" rtl="0">
              <a:spcBef>
                <a:spcPts val="0"/>
              </a:spcBef>
              <a:spcAft>
                <a:spcPts val="0"/>
              </a:spcAft>
              <a:buNone/>
            </a:pPr>
            <a:r>
              <a:rPr lang="zh-TW" sz="1800" b="1">
                <a:solidFill>
                  <a:schemeClr val="dk2"/>
                </a:solidFill>
                <a:latin typeface="Fira Code"/>
                <a:ea typeface="Fira Code"/>
                <a:cs typeface="Fira Code"/>
                <a:sym typeface="Fira Code"/>
              </a:rPr>
              <a:t>password</a:t>
            </a:r>
            <a:endParaRPr sz="1800" b="1">
              <a:solidFill>
                <a:schemeClr val="dk2"/>
              </a:solidFill>
              <a:latin typeface="Fira Code"/>
              <a:ea typeface="Fira Code"/>
              <a:cs typeface="Fira Code"/>
              <a:sym typeface="Fira Code"/>
            </a:endParaRPr>
          </a:p>
          <a:p>
            <a:pPr marL="0" lvl="0" indent="0" algn="l" rtl="0">
              <a:spcBef>
                <a:spcPts val="0"/>
              </a:spcBef>
              <a:spcAft>
                <a:spcPts val="0"/>
              </a:spcAft>
              <a:buNone/>
            </a:pPr>
            <a:r>
              <a:rPr lang="zh-TW" sz="1800" b="1">
                <a:solidFill>
                  <a:schemeClr val="dk2"/>
                </a:solidFill>
                <a:latin typeface="Fira Code"/>
                <a:ea typeface="Fira Code"/>
                <a:cs typeface="Fira Code"/>
                <a:sym typeface="Fira Code"/>
              </a:rPr>
              <a:t>!!!</a:t>
            </a:r>
            <a:endParaRPr sz="1800" b="1">
              <a:solidFill>
                <a:schemeClr val="dk2"/>
              </a:solidFill>
              <a:latin typeface="Fira Code"/>
              <a:ea typeface="Fira Code"/>
              <a:cs typeface="Fira Code"/>
              <a:sym typeface="Fira Code"/>
            </a:endParaRPr>
          </a:p>
        </p:txBody>
      </p:sp>
      <p:sp>
        <p:nvSpPr>
          <p:cNvPr id="1156" name="Google Shape;1156;p45"/>
          <p:cNvSpPr/>
          <p:nvPr/>
        </p:nvSpPr>
        <p:spPr>
          <a:xfrm>
            <a:off x="6364038" y="3608225"/>
            <a:ext cx="360900" cy="277800"/>
          </a:xfrm>
          <a:prstGeom prst="leftArrow">
            <a:avLst>
              <a:gd name="adj1" fmla="val 50000"/>
              <a:gd name="adj2" fmla="val 50000"/>
            </a:avLst>
          </a:prstGeom>
          <a:solidFill>
            <a:schemeClr val="accent1"/>
          </a:solidFill>
          <a:ln w="9525" cap="flat" cmpd="sng">
            <a:solidFill>
              <a:srgbClr val="651A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0"/>
        <p:cNvGrpSpPr/>
        <p:nvPr/>
      </p:nvGrpSpPr>
      <p:grpSpPr>
        <a:xfrm>
          <a:off x="0" y="0"/>
          <a:ext cx="0" cy="0"/>
          <a:chOff x="0" y="0"/>
          <a:chExt cx="0" cy="0"/>
        </a:xfrm>
      </p:grpSpPr>
      <p:sp>
        <p:nvSpPr>
          <p:cNvPr id="1161" name="Google Shape;1161;p46"/>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7-code</a:t>
            </a:r>
            <a:endParaRPr/>
          </a:p>
        </p:txBody>
      </p:sp>
      <p:pic>
        <p:nvPicPr>
          <p:cNvPr id="1162" name="Google Shape;1162;p46"/>
          <p:cNvPicPr preferRelativeResize="0"/>
          <p:nvPr/>
        </p:nvPicPr>
        <p:blipFill rotWithShape="1">
          <a:blip r:embed="rId3">
            <a:alphaModFix/>
          </a:blip>
          <a:srcRect l="8281" r="13299"/>
          <a:stretch/>
        </p:blipFill>
        <p:spPr>
          <a:xfrm>
            <a:off x="720000" y="1118950"/>
            <a:ext cx="7764275" cy="1382650"/>
          </a:xfrm>
          <a:prstGeom prst="rect">
            <a:avLst/>
          </a:prstGeom>
          <a:noFill/>
          <a:ln>
            <a:noFill/>
          </a:ln>
        </p:spPr>
      </p:pic>
      <p:sp>
        <p:nvSpPr>
          <p:cNvPr id="1163" name="Google Shape;1163;p46"/>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1164" name="Google Shape;1164;p46">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165" name="Google Shape;1165;p46">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6">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9" name="Google Shape;1169;p46"/>
          <p:cNvPicPr preferRelativeResize="0"/>
          <p:nvPr/>
        </p:nvPicPr>
        <p:blipFill>
          <a:blip r:embed="rId6">
            <a:alphaModFix/>
          </a:blip>
          <a:stretch>
            <a:fillRect/>
          </a:stretch>
        </p:blipFill>
        <p:spPr>
          <a:xfrm>
            <a:off x="4207475" y="2697725"/>
            <a:ext cx="3065049" cy="1778400"/>
          </a:xfrm>
          <a:prstGeom prst="rect">
            <a:avLst/>
          </a:prstGeom>
          <a:noFill/>
          <a:ln>
            <a:noFill/>
          </a:ln>
        </p:spPr>
      </p:pic>
      <p:sp>
        <p:nvSpPr>
          <p:cNvPr id="1170" name="Google Shape;1170;p46"/>
          <p:cNvSpPr txBox="1">
            <a:spLocks noGrp="1"/>
          </p:cNvSpPr>
          <p:nvPr>
            <p:ph type="title"/>
          </p:nvPr>
        </p:nvSpPr>
        <p:spPr>
          <a:xfrm>
            <a:off x="728350" y="2579800"/>
            <a:ext cx="3574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example of matrix A</a:t>
            </a: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7"/>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176" name="Google Shape;1176;p47"/>
          <p:cNvGrpSpPr/>
          <p:nvPr/>
        </p:nvGrpSpPr>
        <p:grpSpPr>
          <a:xfrm>
            <a:off x="299286" y="189025"/>
            <a:ext cx="133205" cy="119344"/>
            <a:chOff x="222150" y="185025"/>
            <a:chExt cx="170100" cy="152400"/>
          </a:xfrm>
        </p:grpSpPr>
        <p:cxnSp>
          <p:nvCxnSpPr>
            <p:cNvPr id="1177" name="Google Shape;1177;p4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8" name="Google Shape;1178;p4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179" name="Google Shape;1179;p4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180" name="Google Shape;1180;p47"/>
          <p:cNvGrpSpPr/>
          <p:nvPr/>
        </p:nvGrpSpPr>
        <p:grpSpPr>
          <a:xfrm>
            <a:off x="286625" y="3999999"/>
            <a:ext cx="145867" cy="958251"/>
            <a:chOff x="286625" y="3923799"/>
            <a:chExt cx="145867" cy="958251"/>
          </a:xfrm>
        </p:grpSpPr>
        <p:sp>
          <p:nvSpPr>
            <p:cNvPr id="1181" name="Google Shape;1181;p4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47"/>
            <p:cNvGrpSpPr/>
            <p:nvPr/>
          </p:nvGrpSpPr>
          <p:grpSpPr>
            <a:xfrm>
              <a:off x="298112" y="4342643"/>
              <a:ext cx="110182" cy="126862"/>
              <a:chOff x="281100" y="2027800"/>
              <a:chExt cx="140700" cy="162000"/>
            </a:xfrm>
          </p:grpSpPr>
          <p:sp>
            <p:nvSpPr>
              <p:cNvPr id="1183" name="Google Shape;1183;p4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 name="Google Shape;1184;p47"/>
              <p:cNvGrpSpPr/>
              <p:nvPr/>
            </p:nvGrpSpPr>
            <p:grpSpPr>
              <a:xfrm>
                <a:off x="308875" y="2088450"/>
                <a:ext cx="85200" cy="40700"/>
                <a:chOff x="308875" y="2087000"/>
                <a:chExt cx="85200" cy="40700"/>
              </a:xfrm>
            </p:grpSpPr>
            <p:cxnSp>
              <p:nvCxnSpPr>
                <p:cNvPr id="1185" name="Google Shape;1185;p4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4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187" name="Google Shape;1187;p47"/>
            <p:cNvGrpSpPr/>
            <p:nvPr/>
          </p:nvGrpSpPr>
          <p:grpSpPr>
            <a:xfrm>
              <a:off x="286625" y="3923799"/>
              <a:ext cx="133200" cy="133200"/>
              <a:chOff x="286625" y="3648899"/>
              <a:chExt cx="133200" cy="133200"/>
            </a:xfrm>
          </p:grpSpPr>
          <p:sp>
            <p:nvSpPr>
              <p:cNvPr id="1188" name="Google Shape;1188;p4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0" name="Google Shape;1190;p4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1191" name="Google Shape;1191;p4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8</a:t>
            </a:r>
            <a:endParaRPr/>
          </a:p>
        </p:txBody>
      </p:sp>
      <p:sp>
        <p:nvSpPr>
          <p:cNvPr id="1192" name="Google Shape;1192;p47"/>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Remove characters that cannot be used as a password in the string generated in Step 7 to get the final new password.</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1193" name="Google Shape;1193;p4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7">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7">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 name="Google Shape;1197;p47"/>
          <p:cNvGrpSpPr/>
          <p:nvPr/>
        </p:nvGrpSpPr>
        <p:grpSpPr>
          <a:xfrm>
            <a:off x="7819199" y="752550"/>
            <a:ext cx="604800" cy="147600"/>
            <a:chOff x="7688649" y="828750"/>
            <a:chExt cx="604800" cy="147600"/>
          </a:xfrm>
        </p:grpSpPr>
        <p:sp>
          <p:nvSpPr>
            <p:cNvPr id="1198" name="Google Shape;1198;p4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01" name="Google Shape;1201;p47"/>
          <p:cNvPicPr preferRelativeResize="0"/>
          <p:nvPr/>
        </p:nvPicPr>
        <p:blipFill rotWithShape="1">
          <a:blip r:embed="rId5">
            <a:alphaModFix/>
          </a:blip>
          <a:srcRect l="8713" r="1640" b="9165"/>
          <a:stretch/>
        </p:blipFill>
        <p:spPr>
          <a:xfrm>
            <a:off x="758325" y="2764275"/>
            <a:ext cx="7589473" cy="1948630"/>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48"/>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Special advantage</a:t>
            </a:r>
            <a:endParaRPr/>
          </a:p>
        </p:txBody>
      </p:sp>
      <p:sp>
        <p:nvSpPr>
          <p:cNvPr id="1207" name="Google Shape;1207;p48"/>
          <p:cNvSpPr txBox="1">
            <a:spLocks noGrp="1"/>
          </p:cNvSpPr>
          <p:nvPr>
            <p:ph type="body" idx="1"/>
          </p:nvPr>
        </p:nvSpPr>
        <p:spPr>
          <a:xfrm>
            <a:off x="720000" y="1418850"/>
            <a:ext cx="7704000" cy="2921400"/>
          </a:xfrm>
          <a:prstGeom prst="rect">
            <a:avLst/>
          </a:prstGeom>
        </p:spPr>
        <p:txBody>
          <a:bodyPr spcFirstLastPara="1" wrap="square" lIns="91425" tIns="91425" rIns="91425" bIns="91425" anchor="ctr" anchorCtr="0">
            <a:noAutofit/>
          </a:bodyPr>
          <a:lstStyle/>
          <a:p>
            <a:pPr marL="457200" lvl="0" indent="-349250" algn="l" rtl="0">
              <a:lnSpc>
                <a:spcPct val="150000"/>
              </a:lnSpc>
              <a:spcBef>
                <a:spcPts val="0"/>
              </a:spcBef>
              <a:spcAft>
                <a:spcPts val="0"/>
              </a:spcAft>
              <a:buSzPts val="1900"/>
              <a:buChar char="●"/>
            </a:pPr>
            <a:r>
              <a:rPr lang="zh-TW" sz="1900" b="1"/>
              <a:t>different computers ⇒ different random numbers</a:t>
            </a:r>
            <a:endParaRPr sz="1900" b="1"/>
          </a:p>
          <a:p>
            <a:pPr marL="457200" lvl="0" indent="0" algn="l" rtl="0">
              <a:lnSpc>
                <a:spcPct val="150000"/>
              </a:lnSpc>
              <a:spcBef>
                <a:spcPts val="0"/>
              </a:spcBef>
              <a:spcAft>
                <a:spcPts val="0"/>
              </a:spcAft>
              <a:buNone/>
            </a:pPr>
            <a:r>
              <a:rPr lang="zh-TW" sz="1900" b="1"/>
              <a:t>⇒ password will not be known by others</a:t>
            </a:r>
            <a:endParaRPr sz="1900" b="1"/>
          </a:p>
          <a:p>
            <a:pPr marL="457200" lvl="0" indent="-349250" algn="l" rtl="0">
              <a:lnSpc>
                <a:spcPct val="150000"/>
              </a:lnSpc>
              <a:spcBef>
                <a:spcPts val="0"/>
              </a:spcBef>
              <a:spcAft>
                <a:spcPts val="0"/>
              </a:spcAft>
              <a:buSzPts val="1900"/>
              <a:buChar char="●"/>
            </a:pPr>
            <a:r>
              <a:rPr lang="zh-TW" sz="1900" b="1"/>
              <a:t>same computer ⇒ same random numbers</a:t>
            </a:r>
            <a:endParaRPr sz="1900" b="1"/>
          </a:p>
          <a:p>
            <a:pPr marL="457200" lvl="0" indent="0" algn="l" rtl="0">
              <a:lnSpc>
                <a:spcPct val="150000"/>
              </a:lnSpc>
              <a:spcBef>
                <a:spcPts val="0"/>
              </a:spcBef>
              <a:spcAft>
                <a:spcPts val="0"/>
              </a:spcAft>
              <a:buNone/>
            </a:pPr>
            <a:r>
              <a:rPr lang="zh-TW" sz="1900" b="1"/>
              <a:t>⇒ able to get the same encoded password</a:t>
            </a:r>
            <a:endParaRPr sz="1900" b="1"/>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31"/>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MOTIVATION</a:t>
            </a:r>
            <a:endParaRPr/>
          </a:p>
        </p:txBody>
      </p:sp>
      <p:sp>
        <p:nvSpPr>
          <p:cNvPr id="654" name="Google Shape;654;p31"/>
          <p:cNvSpPr txBox="1">
            <a:spLocks noGrp="1"/>
          </p:cNvSpPr>
          <p:nvPr>
            <p:ph type="title" idx="2"/>
          </p:nvPr>
        </p:nvSpPr>
        <p:spPr>
          <a:xfrm>
            <a:off x="123562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t>01</a:t>
            </a:r>
            <a:endParaRPr/>
          </a:p>
        </p:txBody>
      </p:sp>
      <p:sp>
        <p:nvSpPr>
          <p:cNvPr id="655" name="Google Shape;655;p31"/>
          <p:cNvSpPr txBox="1">
            <a:spLocks noGrp="1"/>
          </p:cNvSpPr>
          <p:nvPr>
            <p:ph type="subTitle" idx="1"/>
          </p:nvPr>
        </p:nvSpPr>
        <p:spPr>
          <a:xfrm>
            <a:off x="2138625" y="2033600"/>
            <a:ext cx="2732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Why this topic?</a:t>
            </a:r>
            <a:endParaRPr/>
          </a:p>
        </p:txBody>
      </p:sp>
      <p:sp>
        <p:nvSpPr>
          <p:cNvPr id="656" name="Google Shape;656;p31"/>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METHOD</a:t>
            </a:r>
            <a:endParaRPr/>
          </a:p>
        </p:txBody>
      </p:sp>
      <p:sp>
        <p:nvSpPr>
          <p:cNvPr id="657" name="Google Shape;657;p31"/>
          <p:cNvSpPr txBox="1">
            <a:spLocks noGrp="1"/>
          </p:cNvSpPr>
          <p:nvPr>
            <p:ph type="title" idx="4"/>
          </p:nvPr>
        </p:nvSpPr>
        <p:spPr>
          <a:xfrm>
            <a:off x="473557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t>02</a:t>
            </a:r>
            <a:endParaRPr/>
          </a:p>
        </p:txBody>
      </p:sp>
      <p:sp>
        <p:nvSpPr>
          <p:cNvPr id="658" name="Google Shape;658;p31"/>
          <p:cNvSpPr txBox="1">
            <a:spLocks noGrp="1"/>
          </p:cNvSpPr>
          <p:nvPr>
            <p:ph type="subTitle" idx="5"/>
          </p:nvPr>
        </p:nvSpPr>
        <p:spPr>
          <a:xfrm>
            <a:off x="5571975" y="2033600"/>
            <a:ext cx="25971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Introduce the code written </a:t>
            </a:r>
            <a:endParaRPr/>
          </a:p>
        </p:txBody>
      </p:sp>
      <p:sp>
        <p:nvSpPr>
          <p:cNvPr id="659" name="Google Shape;659;p31"/>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EVALUATION</a:t>
            </a:r>
            <a:endParaRPr/>
          </a:p>
        </p:txBody>
      </p:sp>
      <p:sp>
        <p:nvSpPr>
          <p:cNvPr id="660" name="Google Shape;660;p31"/>
          <p:cNvSpPr txBox="1">
            <a:spLocks noGrp="1"/>
          </p:cNvSpPr>
          <p:nvPr>
            <p:ph type="title" idx="7"/>
          </p:nvPr>
        </p:nvSpPr>
        <p:spPr>
          <a:xfrm>
            <a:off x="123562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t>03</a:t>
            </a:r>
            <a:endParaRPr/>
          </a:p>
        </p:txBody>
      </p:sp>
      <p:sp>
        <p:nvSpPr>
          <p:cNvPr id="661" name="Google Shape;661;p31"/>
          <p:cNvSpPr txBox="1">
            <a:spLocks noGrp="1"/>
          </p:cNvSpPr>
          <p:nvPr>
            <p:ph type="subTitle" idx="8"/>
          </p:nvPr>
        </p:nvSpPr>
        <p:spPr>
          <a:xfrm>
            <a:off x="2138625" y="3580325"/>
            <a:ext cx="2732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Evaluate encrypted passwords</a:t>
            </a:r>
            <a:endParaRPr/>
          </a:p>
        </p:txBody>
      </p:sp>
      <p:sp>
        <p:nvSpPr>
          <p:cNvPr id="662" name="Google Shape;662;p31"/>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CONCLUSION</a:t>
            </a:r>
            <a:endParaRPr/>
          </a:p>
        </p:txBody>
      </p:sp>
      <p:sp>
        <p:nvSpPr>
          <p:cNvPr id="663" name="Google Shape;663;p31"/>
          <p:cNvSpPr txBox="1">
            <a:spLocks noGrp="1"/>
          </p:cNvSpPr>
          <p:nvPr>
            <p:ph type="title" idx="13"/>
          </p:nvPr>
        </p:nvSpPr>
        <p:spPr>
          <a:xfrm>
            <a:off x="473557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t>04</a:t>
            </a:r>
            <a:endParaRPr/>
          </a:p>
        </p:txBody>
      </p:sp>
      <p:sp>
        <p:nvSpPr>
          <p:cNvPr id="664" name="Google Shape;664;p31"/>
          <p:cNvSpPr txBox="1">
            <a:spLocks noGrp="1"/>
          </p:cNvSpPr>
          <p:nvPr>
            <p:ph type="subTitle" idx="14"/>
          </p:nvPr>
        </p:nvSpPr>
        <p:spPr>
          <a:xfrm>
            <a:off x="5571975" y="3580325"/>
            <a:ext cx="25971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Conclusion &amp; References</a:t>
            </a:r>
            <a:endParaRPr/>
          </a:p>
        </p:txBody>
      </p:sp>
      <p:sp>
        <p:nvSpPr>
          <p:cNvPr id="665" name="Google Shape;665;p31"/>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TABLE OF CONTENTS</a:t>
            </a:r>
            <a:endParaRPr/>
          </a:p>
        </p:txBody>
      </p:sp>
      <p:sp>
        <p:nvSpPr>
          <p:cNvPr id="666" name="Google Shape;666;p3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TABLE OF CONTENTS</a:t>
            </a:r>
            <a:endParaRPr sz="1000">
              <a:solidFill>
                <a:schemeClr val="dk2"/>
              </a:solidFill>
              <a:latin typeface="Oswald"/>
              <a:ea typeface="Oswald"/>
              <a:cs typeface="Oswald"/>
              <a:sym typeface="Oswald"/>
            </a:endParaRPr>
          </a:p>
        </p:txBody>
      </p:sp>
      <p:grpSp>
        <p:nvGrpSpPr>
          <p:cNvPr id="667" name="Google Shape;667;p31"/>
          <p:cNvGrpSpPr/>
          <p:nvPr/>
        </p:nvGrpSpPr>
        <p:grpSpPr>
          <a:xfrm>
            <a:off x="299286" y="189025"/>
            <a:ext cx="133205" cy="119344"/>
            <a:chOff x="222150" y="185025"/>
            <a:chExt cx="170100" cy="152400"/>
          </a:xfrm>
        </p:grpSpPr>
        <p:cxnSp>
          <p:nvCxnSpPr>
            <p:cNvPr id="668" name="Google Shape;668;p3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69" name="Google Shape;669;p3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70" name="Google Shape;670;p3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71" name="Google Shape;671;p31"/>
          <p:cNvGrpSpPr/>
          <p:nvPr/>
        </p:nvGrpSpPr>
        <p:grpSpPr>
          <a:xfrm>
            <a:off x="286625" y="3999999"/>
            <a:ext cx="145867" cy="958251"/>
            <a:chOff x="286625" y="3923799"/>
            <a:chExt cx="145867" cy="958251"/>
          </a:xfrm>
        </p:grpSpPr>
        <p:sp>
          <p:nvSpPr>
            <p:cNvPr id="672" name="Google Shape;672;p3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 name="Google Shape;673;p31"/>
            <p:cNvGrpSpPr/>
            <p:nvPr/>
          </p:nvGrpSpPr>
          <p:grpSpPr>
            <a:xfrm>
              <a:off x="298112" y="4342643"/>
              <a:ext cx="110182" cy="126862"/>
              <a:chOff x="281100" y="2027800"/>
              <a:chExt cx="140700" cy="162000"/>
            </a:xfrm>
          </p:grpSpPr>
          <p:sp>
            <p:nvSpPr>
              <p:cNvPr id="674" name="Google Shape;674;p3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31"/>
              <p:cNvGrpSpPr/>
              <p:nvPr/>
            </p:nvGrpSpPr>
            <p:grpSpPr>
              <a:xfrm>
                <a:off x="308875" y="2088450"/>
                <a:ext cx="85200" cy="40700"/>
                <a:chOff x="308875" y="2087000"/>
                <a:chExt cx="85200" cy="40700"/>
              </a:xfrm>
            </p:grpSpPr>
            <p:cxnSp>
              <p:nvCxnSpPr>
                <p:cNvPr id="676" name="Google Shape;676;p3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77" name="Google Shape;677;p3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78" name="Google Shape;678;p31"/>
            <p:cNvGrpSpPr/>
            <p:nvPr/>
          </p:nvGrpSpPr>
          <p:grpSpPr>
            <a:xfrm>
              <a:off x="286625" y="3923799"/>
              <a:ext cx="133200" cy="133200"/>
              <a:chOff x="286625" y="3648899"/>
              <a:chExt cx="133200" cy="133200"/>
            </a:xfrm>
          </p:grpSpPr>
          <p:sp>
            <p:nvSpPr>
              <p:cNvPr id="679" name="Google Shape;679;p3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1" name="Google Shape;681;p31">
            <a:hlinkClick r:id="rId3" action="ppaction://hlinksldjump"/>
          </p:cNvPr>
          <p:cNvSpPr txBox="1">
            <a:spLocks noGrp="1"/>
          </p:cNvSpPr>
          <p:nvPr>
            <p:ph type="subTitle" idx="2"/>
          </p:nvPr>
        </p:nvSpPr>
        <p:spPr>
          <a:xfrm>
            <a:off x="7203075" y="4755900"/>
            <a:ext cx="16545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TABLEOFCONTENTS.HTML</a:t>
            </a:r>
            <a:endParaRPr sz="1000">
              <a:solidFill>
                <a:schemeClr val="dk2"/>
              </a:solidFill>
              <a:latin typeface="Oswald"/>
              <a:ea typeface="Oswald"/>
              <a:cs typeface="Oswald"/>
              <a:sym typeface="Oswald"/>
            </a:endParaRPr>
          </a:p>
        </p:txBody>
      </p:sp>
      <p:cxnSp>
        <p:nvCxnSpPr>
          <p:cNvPr id="682" name="Google Shape;682;p31"/>
          <p:cNvCxnSpPr/>
          <p:nvPr/>
        </p:nvCxnSpPr>
        <p:spPr>
          <a:xfrm>
            <a:off x="8176575" y="3529013"/>
            <a:ext cx="0" cy="740100"/>
          </a:xfrm>
          <a:prstGeom prst="straightConnector1">
            <a:avLst/>
          </a:prstGeom>
          <a:noFill/>
          <a:ln w="9525" cap="flat" cmpd="sng">
            <a:solidFill>
              <a:schemeClr val="dk2"/>
            </a:solidFill>
            <a:prstDash val="solid"/>
            <a:round/>
            <a:headEnd type="none" w="med" len="med"/>
            <a:tailEnd type="stealth" w="med" len="med"/>
          </a:ln>
        </p:spPr>
      </p:cxnSp>
      <p:sp>
        <p:nvSpPr>
          <p:cNvPr id="683" name="Google Shape;683;p31"/>
          <p:cNvSpPr/>
          <p:nvPr/>
        </p:nvSpPr>
        <p:spPr>
          <a:xfrm>
            <a:off x="1862796" y="2302076"/>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684" name="Google Shape;684;p31"/>
          <p:cNvSpPr/>
          <p:nvPr/>
        </p:nvSpPr>
        <p:spPr>
          <a:xfrm>
            <a:off x="1862796" y="38231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685" name="Google Shape;685;p31"/>
          <p:cNvSpPr/>
          <p:nvPr/>
        </p:nvSpPr>
        <p:spPr>
          <a:xfrm>
            <a:off x="5343246" y="2302076"/>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686" name="Google Shape;686;p31"/>
          <p:cNvSpPr/>
          <p:nvPr/>
        </p:nvSpPr>
        <p:spPr>
          <a:xfrm>
            <a:off x="5343246" y="38231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687" name="Google Shape;687;p3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 name="Google Shape;691;p31"/>
          <p:cNvGrpSpPr/>
          <p:nvPr/>
        </p:nvGrpSpPr>
        <p:grpSpPr>
          <a:xfrm>
            <a:off x="7819199" y="752550"/>
            <a:ext cx="604800" cy="147600"/>
            <a:chOff x="7688649" y="828750"/>
            <a:chExt cx="604800" cy="147600"/>
          </a:xfrm>
        </p:grpSpPr>
        <p:sp>
          <p:nvSpPr>
            <p:cNvPr id="692" name="Google Shape;692;p3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49"/>
          <p:cNvSpPr txBox="1">
            <a:spLocks noGrp="1"/>
          </p:cNvSpPr>
          <p:nvPr>
            <p:ph type="subTitle" idx="1"/>
          </p:nvPr>
        </p:nvSpPr>
        <p:spPr>
          <a:xfrm>
            <a:off x="796200" y="109800"/>
            <a:ext cx="2440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213" name="Google Shape;1213;p49"/>
          <p:cNvGrpSpPr/>
          <p:nvPr/>
        </p:nvGrpSpPr>
        <p:grpSpPr>
          <a:xfrm>
            <a:off x="299286" y="189025"/>
            <a:ext cx="133205" cy="119344"/>
            <a:chOff x="222150" y="185025"/>
            <a:chExt cx="170100" cy="152400"/>
          </a:xfrm>
        </p:grpSpPr>
        <p:cxnSp>
          <p:nvCxnSpPr>
            <p:cNvPr id="1214" name="Google Shape;1214;p4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15" name="Google Shape;1215;p4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16" name="Google Shape;1216;p4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17" name="Google Shape;1217;p49"/>
          <p:cNvGrpSpPr/>
          <p:nvPr/>
        </p:nvGrpSpPr>
        <p:grpSpPr>
          <a:xfrm>
            <a:off x="286625" y="3999999"/>
            <a:ext cx="145867" cy="958251"/>
            <a:chOff x="286625" y="3923799"/>
            <a:chExt cx="145867" cy="958251"/>
          </a:xfrm>
        </p:grpSpPr>
        <p:sp>
          <p:nvSpPr>
            <p:cNvPr id="1218" name="Google Shape;1218;p4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 name="Google Shape;1219;p49"/>
            <p:cNvGrpSpPr/>
            <p:nvPr/>
          </p:nvGrpSpPr>
          <p:grpSpPr>
            <a:xfrm>
              <a:off x="298112" y="4342643"/>
              <a:ext cx="110182" cy="126862"/>
              <a:chOff x="281100" y="2027800"/>
              <a:chExt cx="140700" cy="162000"/>
            </a:xfrm>
          </p:grpSpPr>
          <p:sp>
            <p:nvSpPr>
              <p:cNvPr id="1220" name="Google Shape;1220;p4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 name="Google Shape;1221;p49"/>
              <p:cNvGrpSpPr/>
              <p:nvPr/>
            </p:nvGrpSpPr>
            <p:grpSpPr>
              <a:xfrm>
                <a:off x="308875" y="2088450"/>
                <a:ext cx="85200" cy="40700"/>
                <a:chOff x="308875" y="2087000"/>
                <a:chExt cx="85200" cy="40700"/>
              </a:xfrm>
            </p:grpSpPr>
            <p:cxnSp>
              <p:nvCxnSpPr>
                <p:cNvPr id="1222" name="Google Shape;1222;p4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223" name="Google Shape;1223;p4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24" name="Google Shape;1224;p49"/>
            <p:cNvGrpSpPr/>
            <p:nvPr/>
          </p:nvGrpSpPr>
          <p:grpSpPr>
            <a:xfrm>
              <a:off x="286625" y="3923799"/>
              <a:ext cx="133200" cy="133200"/>
              <a:chOff x="286625" y="3648899"/>
              <a:chExt cx="133200" cy="133200"/>
            </a:xfrm>
          </p:grpSpPr>
          <p:sp>
            <p:nvSpPr>
              <p:cNvPr id="1225" name="Google Shape;1225;p4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7" name="Google Shape;1227;p4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228" name="Google Shape;1228;p49"/>
          <p:cNvSpPr txBox="1">
            <a:spLocks noGrp="1"/>
          </p:cNvSpPr>
          <p:nvPr>
            <p:ph type="title"/>
          </p:nvPr>
        </p:nvSpPr>
        <p:spPr>
          <a:xfrm>
            <a:off x="948600" y="1893800"/>
            <a:ext cx="4431900" cy="14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EVALUATION</a:t>
            </a:r>
            <a:endParaRPr/>
          </a:p>
        </p:txBody>
      </p:sp>
      <p:sp>
        <p:nvSpPr>
          <p:cNvPr id="1229" name="Google Shape;1229;p49"/>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2"/>
                </a:solidFill>
              </a:rPr>
              <a:t>03</a:t>
            </a:r>
            <a:endParaRPr>
              <a:solidFill>
                <a:schemeClr val="accent2"/>
              </a:solidFill>
            </a:endParaRPr>
          </a:p>
        </p:txBody>
      </p:sp>
      <p:sp>
        <p:nvSpPr>
          <p:cNvPr id="1230" name="Google Shape;1230;p49"/>
          <p:cNvSpPr txBox="1">
            <a:spLocks noGrp="1"/>
          </p:cNvSpPr>
          <p:nvPr>
            <p:ph type="subTitle" idx="1"/>
          </p:nvPr>
        </p:nvSpPr>
        <p:spPr>
          <a:xfrm>
            <a:off x="948600" y="33929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We have completed a project!</a:t>
            </a:r>
            <a:endParaRPr/>
          </a:p>
          <a:p>
            <a:pPr marL="0" lvl="0" indent="0" algn="l" rtl="0">
              <a:spcBef>
                <a:spcPts val="0"/>
              </a:spcBef>
              <a:spcAft>
                <a:spcPts val="0"/>
              </a:spcAft>
              <a:buNone/>
            </a:pPr>
            <a:r>
              <a:rPr lang="zh-TW"/>
              <a:t>But how do we know that the product is useful?</a:t>
            </a:r>
            <a:endParaRPr/>
          </a:p>
        </p:txBody>
      </p:sp>
      <p:sp>
        <p:nvSpPr>
          <p:cNvPr id="1231" name="Google Shape;1231;p49">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2" name="Google Shape;1232;p49"/>
          <p:cNvCxnSpPr/>
          <p:nvPr/>
        </p:nvCxnSpPr>
        <p:spPr>
          <a:xfrm>
            <a:off x="3511075" y="4071863"/>
            <a:ext cx="792600" cy="0"/>
          </a:xfrm>
          <a:prstGeom prst="straightConnector1">
            <a:avLst/>
          </a:prstGeom>
          <a:noFill/>
          <a:ln w="9525" cap="flat" cmpd="sng">
            <a:solidFill>
              <a:schemeClr val="dk2"/>
            </a:solidFill>
            <a:prstDash val="solid"/>
            <a:round/>
            <a:headEnd type="none" w="med" len="med"/>
            <a:tailEnd type="stealth" w="med" len="med"/>
          </a:ln>
        </p:spPr>
      </p:cxnSp>
      <p:grpSp>
        <p:nvGrpSpPr>
          <p:cNvPr id="1233" name="Google Shape;1233;p49"/>
          <p:cNvGrpSpPr/>
          <p:nvPr/>
        </p:nvGrpSpPr>
        <p:grpSpPr>
          <a:xfrm>
            <a:off x="5380450" y="1070563"/>
            <a:ext cx="2867518" cy="3002387"/>
            <a:chOff x="5380450" y="1070563"/>
            <a:chExt cx="2867518" cy="3002387"/>
          </a:xfrm>
        </p:grpSpPr>
        <p:sp>
          <p:nvSpPr>
            <p:cNvPr id="1234" name="Google Shape;1234;p49"/>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 name="Google Shape;1239;p49"/>
            <p:cNvGrpSpPr/>
            <p:nvPr/>
          </p:nvGrpSpPr>
          <p:grpSpPr>
            <a:xfrm>
              <a:off x="5380450" y="1200275"/>
              <a:ext cx="1386600" cy="449700"/>
              <a:chOff x="5270675" y="1411375"/>
              <a:chExt cx="1386600" cy="449700"/>
            </a:xfrm>
          </p:grpSpPr>
          <p:sp>
            <p:nvSpPr>
              <p:cNvPr id="1240" name="Google Shape;1240;p49"/>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49"/>
              <p:cNvGrpSpPr/>
              <p:nvPr/>
            </p:nvGrpSpPr>
            <p:grpSpPr>
              <a:xfrm>
                <a:off x="5794626" y="1542600"/>
                <a:ext cx="706512" cy="187247"/>
                <a:chOff x="5784976" y="732725"/>
                <a:chExt cx="706512" cy="187247"/>
              </a:xfrm>
            </p:grpSpPr>
            <p:sp>
              <p:nvSpPr>
                <p:cNvPr id="1244" name="Google Shape;1244;p49"/>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7" name="Google Shape;1247;p49"/>
            <p:cNvGrpSpPr/>
            <p:nvPr/>
          </p:nvGrpSpPr>
          <p:grpSpPr>
            <a:xfrm>
              <a:off x="6533820" y="2611181"/>
              <a:ext cx="1714149" cy="744321"/>
              <a:chOff x="6709845" y="3859168"/>
              <a:chExt cx="1714149" cy="744321"/>
            </a:xfrm>
          </p:grpSpPr>
          <p:grpSp>
            <p:nvGrpSpPr>
              <p:cNvPr id="1248" name="Google Shape;1248;p49"/>
              <p:cNvGrpSpPr/>
              <p:nvPr/>
            </p:nvGrpSpPr>
            <p:grpSpPr>
              <a:xfrm>
                <a:off x="6709845" y="3859168"/>
                <a:ext cx="1714149" cy="744321"/>
                <a:chOff x="6709845" y="3859168"/>
                <a:chExt cx="1714149" cy="744321"/>
              </a:xfrm>
            </p:grpSpPr>
            <p:sp>
              <p:nvSpPr>
                <p:cNvPr id="1249" name="Google Shape;1249;p49"/>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49"/>
              <p:cNvGrpSpPr/>
              <p:nvPr/>
            </p:nvGrpSpPr>
            <p:grpSpPr>
              <a:xfrm>
                <a:off x="7629944" y="4025885"/>
                <a:ext cx="545407" cy="410286"/>
                <a:chOff x="7629944" y="4025885"/>
                <a:chExt cx="545407" cy="410286"/>
              </a:xfrm>
            </p:grpSpPr>
            <p:sp>
              <p:nvSpPr>
                <p:cNvPr id="1259" name="Google Shape;1259;p49"/>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 name="Google Shape;1263;p49"/>
            <p:cNvGrpSpPr/>
            <p:nvPr/>
          </p:nvGrpSpPr>
          <p:grpSpPr>
            <a:xfrm>
              <a:off x="5573850" y="3355500"/>
              <a:ext cx="381600" cy="356700"/>
              <a:chOff x="1062200" y="3366813"/>
              <a:chExt cx="381600" cy="356700"/>
            </a:xfrm>
          </p:grpSpPr>
          <p:sp>
            <p:nvSpPr>
              <p:cNvPr id="1264" name="Google Shape;1264;p49"/>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49"/>
              <p:cNvGrpSpPr/>
              <p:nvPr/>
            </p:nvGrpSpPr>
            <p:grpSpPr>
              <a:xfrm>
                <a:off x="1138484" y="3433275"/>
                <a:ext cx="229200" cy="229200"/>
                <a:chOff x="955447" y="3891500"/>
                <a:chExt cx="229200" cy="229200"/>
              </a:xfrm>
            </p:grpSpPr>
            <p:sp>
              <p:nvSpPr>
                <p:cNvPr id="1266" name="Google Shape;1266;p49"/>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 name="Google Shape;1268;p49"/>
            <p:cNvGrpSpPr/>
            <p:nvPr/>
          </p:nvGrpSpPr>
          <p:grpSpPr>
            <a:xfrm rot="5400000">
              <a:off x="5462261" y="2839775"/>
              <a:ext cx="604800" cy="147600"/>
              <a:chOff x="7688649" y="828750"/>
              <a:chExt cx="604800" cy="147600"/>
            </a:xfrm>
          </p:grpSpPr>
          <p:sp>
            <p:nvSpPr>
              <p:cNvPr id="1269" name="Google Shape;1269;p4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72" name="Google Shape;1272;p49">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grpSp>
        <p:nvGrpSpPr>
          <p:cNvPr id="1279" name="Google Shape;1279;p50"/>
          <p:cNvGrpSpPr/>
          <p:nvPr/>
        </p:nvGrpSpPr>
        <p:grpSpPr>
          <a:xfrm>
            <a:off x="6493258" y="1880663"/>
            <a:ext cx="737100" cy="737100"/>
            <a:chOff x="991075" y="1881675"/>
            <a:chExt cx="737100" cy="737100"/>
          </a:xfrm>
        </p:grpSpPr>
        <p:sp>
          <p:nvSpPr>
            <p:cNvPr id="1280" name="Google Shape;1280;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50"/>
          <p:cNvGrpSpPr/>
          <p:nvPr/>
        </p:nvGrpSpPr>
        <p:grpSpPr>
          <a:xfrm>
            <a:off x="2816208" y="1880663"/>
            <a:ext cx="737100" cy="737100"/>
            <a:chOff x="991075" y="1881675"/>
            <a:chExt cx="737100" cy="737100"/>
          </a:xfrm>
        </p:grpSpPr>
        <p:sp>
          <p:nvSpPr>
            <p:cNvPr id="1283" name="Google Shape;1283;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50"/>
          <p:cNvGrpSpPr/>
          <p:nvPr/>
        </p:nvGrpSpPr>
        <p:grpSpPr>
          <a:xfrm>
            <a:off x="4648208" y="1880663"/>
            <a:ext cx="737100" cy="737100"/>
            <a:chOff x="991075" y="1881675"/>
            <a:chExt cx="737100" cy="737100"/>
          </a:xfrm>
        </p:grpSpPr>
        <p:sp>
          <p:nvSpPr>
            <p:cNvPr id="1286" name="Google Shape;1286;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 name="Google Shape;1288;p50"/>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atin typeface="Oswald"/>
                <a:ea typeface="Oswald"/>
                <a:cs typeface="Oswald"/>
                <a:sym typeface="Oswald"/>
              </a:rPr>
              <a:t>PROCESS </a:t>
            </a:r>
            <a:r>
              <a:rPr lang="zh-TW"/>
              <a:t>OF EVALUATION</a:t>
            </a:r>
            <a:endParaRPr>
              <a:latin typeface="Oswald"/>
              <a:ea typeface="Oswald"/>
              <a:cs typeface="Oswald"/>
              <a:sym typeface="Oswald"/>
            </a:endParaRPr>
          </a:p>
        </p:txBody>
      </p:sp>
      <p:sp>
        <p:nvSpPr>
          <p:cNvPr id="1289" name="Google Shape;1289;p50"/>
          <p:cNvSpPr txBox="1"/>
          <p:nvPr/>
        </p:nvSpPr>
        <p:spPr>
          <a:xfrm>
            <a:off x="8819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2200" b="1">
                <a:solidFill>
                  <a:schemeClr val="dk2"/>
                </a:solidFill>
                <a:latin typeface="Oswald"/>
                <a:ea typeface="Oswald"/>
                <a:cs typeface="Oswald"/>
                <a:sym typeface="Oswald"/>
              </a:rPr>
              <a:t>SURVEY</a:t>
            </a:r>
            <a:endParaRPr sz="2200" b="1">
              <a:solidFill>
                <a:schemeClr val="dk2"/>
              </a:solidFill>
              <a:latin typeface="Oswald"/>
              <a:ea typeface="Oswald"/>
              <a:cs typeface="Oswald"/>
              <a:sym typeface="Oswald"/>
            </a:endParaRPr>
          </a:p>
        </p:txBody>
      </p:sp>
      <p:sp>
        <p:nvSpPr>
          <p:cNvPr id="1290" name="Google Shape;1290;p50"/>
          <p:cNvSpPr txBox="1"/>
          <p:nvPr/>
        </p:nvSpPr>
        <p:spPr>
          <a:xfrm>
            <a:off x="881950" y="33975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1600">
                <a:solidFill>
                  <a:schemeClr val="dk2"/>
                </a:solidFill>
                <a:latin typeface="Fira Code"/>
                <a:ea typeface="Fira Code"/>
                <a:cs typeface="Fira Code"/>
                <a:sym typeface="Fira Code"/>
              </a:rPr>
              <a:t>Survey on generating passwords manually</a:t>
            </a:r>
            <a:endParaRPr sz="1600">
              <a:solidFill>
                <a:schemeClr val="dk2"/>
              </a:solidFill>
              <a:latin typeface="Fira Code"/>
              <a:ea typeface="Fira Code"/>
              <a:cs typeface="Fira Code"/>
              <a:sym typeface="Fira Code"/>
            </a:endParaRPr>
          </a:p>
        </p:txBody>
      </p:sp>
      <p:sp>
        <p:nvSpPr>
          <p:cNvPr id="1291" name="Google Shape;1291;p50"/>
          <p:cNvSpPr txBox="1"/>
          <p:nvPr/>
        </p:nvSpPr>
        <p:spPr>
          <a:xfrm>
            <a:off x="272700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2200" b="1">
                <a:solidFill>
                  <a:schemeClr val="dk2"/>
                </a:solidFill>
                <a:latin typeface="Oswald"/>
                <a:ea typeface="Oswald"/>
                <a:cs typeface="Oswald"/>
                <a:sym typeface="Oswald"/>
              </a:rPr>
              <a:t>TEST</a:t>
            </a:r>
            <a:endParaRPr sz="2200" b="1">
              <a:solidFill>
                <a:schemeClr val="dk2"/>
              </a:solidFill>
              <a:latin typeface="Oswald"/>
              <a:ea typeface="Oswald"/>
              <a:cs typeface="Oswald"/>
              <a:sym typeface="Oswald"/>
            </a:endParaRPr>
          </a:p>
        </p:txBody>
      </p:sp>
      <p:sp>
        <p:nvSpPr>
          <p:cNvPr id="1292" name="Google Shape;1292;p50"/>
          <p:cNvSpPr txBox="1"/>
          <p:nvPr/>
        </p:nvSpPr>
        <p:spPr>
          <a:xfrm>
            <a:off x="272700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1600">
                <a:solidFill>
                  <a:schemeClr val="dk2"/>
                </a:solidFill>
                <a:latin typeface="Fira Code"/>
                <a:ea typeface="Fira Code"/>
                <a:cs typeface="Fira Code"/>
                <a:sym typeface="Fira Code"/>
              </a:rPr>
              <a:t>Password Strength test from UIC ACCC</a:t>
            </a:r>
            <a:endParaRPr sz="1600">
              <a:solidFill>
                <a:schemeClr val="dk2"/>
              </a:solidFill>
              <a:latin typeface="Fira Code"/>
              <a:ea typeface="Fira Code"/>
              <a:cs typeface="Fira Code"/>
              <a:sym typeface="Fira Code"/>
            </a:endParaRPr>
          </a:p>
        </p:txBody>
      </p:sp>
      <p:sp>
        <p:nvSpPr>
          <p:cNvPr id="1293" name="Google Shape;1293;p50"/>
          <p:cNvSpPr txBox="1"/>
          <p:nvPr/>
        </p:nvSpPr>
        <p:spPr>
          <a:xfrm>
            <a:off x="4572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2200" b="1">
                <a:solidFill>
                  <a:schemeClr val="dk2"/>
                </a:solidFill>
                <a:latin typeface="Oswald"/>
                <a:ea typeface="Oswald"/>
                <a:cs typeface="Oswald"/>
                <a:sym typeface="Oswald"/>
              </a:rPr>
              <a:t>VALIDATION</a:t>
            </a:r>
            <a:endParaRPr sz="2200" b="1">
              <a:solidFill>
                <a:schemeClr val="dk2"/>
              </a:solidFill>
              <a:latin typeface="Oswald"/>
              <a:ea typeface="Oswald"/>
              <a:cs typeface="Oswald"/>
              <a:sym typeface="Oswald"/>
            </a:endParaRPr>
          </a:p>
        </p:txBody>
      </p:sp>
      <p:sp>
        <p:nvSpPr>
          <p:cNvPr id="1294" name="Google Shape;1294;p50"/>
          <p:cNvSpPr txBox="1"/>
          <p:nvPr/>
        </p:nvSpPr>
        <p:spPr>
          <a:xfrm>
            <a:off x="4572050" y="33975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1600">
                <a:solidFill>
                  <a:schemeClr val="dk2"/>
                </a:solidFill>
                <a:latin typeface="Fira Code"/>
                <a:ea typeface="Fira Code"/>
                <a:cs typeface="Fira Code"/>
                <a:sym typeface="Fira Code"/>
              </a:rPr>
              <a:t>Research paper from CMU CUPS</a:t>
            </a:r>
            <a:endParaRPr sz="1600">
              <a:solidFill>
                <a:schemeClr val="dk2"/>
              </a:solidFill>
              <a:latin typeface="Fira Code"/>
              <a:ea typeface="Fira Code"/>
              <a:cs typeface="Fira Code"/>
              <a:sym typeface="Fira Code"/>
            </a:endParaRPr>
          </a:p>
          <a:p>
            <a:pPr marL="0" lvl="0" indent="0" algn="l" rtl="0">
              <a:spcBef>
                <a:spcPts val="0"/>
              </a:spcBef>
              <a:spcAft>
                <a:spcPts val="0"/>
              </a:spcAft>
              <a:buClr>
                <a:schemeClr val="hlink"/>
              </a:buClr>
              <a:buSzPts val="1100"/>
              <a:buFont typeface="Arial"/>
              <a:buNone/>
            </a:pPr>
            <a:endParaRPr sz="1600">
              <a:solidFill>
                <a:schemeClr val="dk2"/>
              </a:solidFill>
              <a:latin typeface="Fira Code"/>
              <a:ea typeface="Fira Code"/>
              <a:cs typeface="Fira Code"/>
              <a:sym typeface="Fira Code"/>
            </a:endParaRPr>
          </a:p>
        </p:txBody>
      </p:sp>
      <p:sp>
        <p:nvSpPr>
          <p:cNvPr id="1295" name="Google Shape;1295;p50"/>
          <p:cNvSpPr txBox="1"/>
          <p:nvPr/>
        </p:nvSpPr>
        <p:spPr>
          <a:xfrm>
            <a:off x="6417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2200" b="1">
                <a:solidFill>
                  <a:schemeClr val="dk2"/>
                </a:solidFill>
                <a:latin typeface="Oswald"/>
                <a:ea typeface="Oswald"/>
                <a:cs typeface="Oswald"/>
                <a:sym typeface="Oswald"/>
              </a:rPr>
              <a:t>CONCLUSION</a:t>
            </a:r>
            <a:endParaRPr sz="2200" b="1">
              <a:solidFill>
                <a:schemeClr val="dk2"/>
              </a:solidFill>
              <a:latin typeface="Oswald"/>
              <a:ea typeface="Oswald"/>
              <a:cs typeface="Oswald"/>
              <a:sym typeface="Oswald"/>
            </a:endParaRPr>
          </a:p>
        </p:txBody>
      </p:sp>
      <p:sp>
        <p:nvSpPr>
          <p:cNvPr id="1296" name="Google Shape;1296;p50"/>
          <p:cNvSpPr txBox="1"/>
          <p:nvPr/>
        </p:nvSpPr>
        <p:spPr>
          <a:xfrm>
            <a:off x="6417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1600">
                <a:solidFill>
                  <a:schemeClr val="dk2"/>
                </a:solidFill>
                <a:latin typeface="Fira Code"/>
                <a:ea typeface="Fira Code"/>
                <a:cs typeface="Fira Code"/>
                <a:sym typeface="Fira Code"/>
              </a:rPr>
              <a:t>Conclusion</a:t>
            </a:r>
            <a:endParaRPr sz="1600">
              <a:solidFill>
                <a:schemeClr val="dk2"/>
              </a:solidFill>
              <a:latin typeface="Fira Code"/>
              <a:ea typeface="Fira Code"/>
              <a:cs typeface="Fira Code"/>
              <a:sym typeface="Fira Code"/>
            </a:endParaRPr>
          </a:p>
        </p:txBody>
      </p:sp>
      <p:grpSp>
        <p:nvGrpSpPr>
          <p:cNvPr id="1297" name="Google Shape;1297;p50"/>
          <p:cNvGrpSpPr/>
          <p:nvPr/>
        </p:nvGrpSpPr>
        <p:grpSpPr>
          <a:xfrm>
            <a:off x="6657289" y="2044710"/>
            <a:ext cx="409037" cy="409005"/>
            <a:chOff x="8245271" y="3758147"/>
            <a:chExt cx="409037" cy="409005"/>
          </a:xfrm>
        </p:grpSpPr>
        <p:sp>
          <p:nvSpPr>
            <p:cNvPr id="1298" name="Google Shape;1298;p50"/>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0"/>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 name="Google Shape;1311;p50"/>
          <p:cNvSpPr txBox="1">
            <a:spLocks noGrp="1"/>
          </p:cNvSpPr>
          <p:nvPr>
            <p:ph type="subTitle" idx="1"/>
          </p:nvPr>
        </p:nvSpPr>
        <p:spPr>
          <a:xfrm>
            <a:off x="796200" y="109800"/>
            <a:ext cx="2887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312" name="Google Shape;1312;p50"/>
          <p:cNvGrpSpPr/>
          <p:nvPr/>
        </p:nvGrpSpPr>
        <p:grpSpPr>
          <a:xfrm>
            <a:off x="299286" y="189025"/>
            <a:ext cx="133205" cy="119344"/>
            <a:chOff x="222150" y="185025"/>
            <a:chExt cx="170100" cy="152400"/>
          </a:xfrm>
        </p:grpSpPr>
        <p:cxnSp>
          <p:nvCxnSpPr>
            <p:cNvPr id="1313" name="Google Shape;1313;p5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14" name="Google Shape;1314;p5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15" name="Google Shape;1315;p5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16" name="Google Shape;1316;p50"/>
          <p:cNvGrpSpPr/>
          <p:nvPr/>
        </p:nvGrpSpPr>
        <p:grpSpPr>
          <a:xfrm>
            <a:off x="286625" y="3999999"/>
            <a:ext cx="145867" cy="958251"/>
            <a:chOff x="286625" y="3923799"/>
            <a:chExt cx="145867" cy="958251"/>
          </a:xfrm>
        </p:grpSpPr>
        <p:sp>
          <p:nvSpPr>
            <p:cNvPr id="1317" name="Google Shape;1317;p5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 name="Google Shape;1318;p50"/>
            <p:cNvGrpSpPr/>
            <p:nvPr/>
          </p:nvGrpSpPr>
          <p:grpSpPr>
            <a:xfrm>
              <a:off x="298112" y="4342643"/>
              <a:ext cx="110182" cy="126862"/>
              <a:chOff x="281100" y="2027800"/>
              <a:chExt cx="140700" cy="162000"/>
            </a:xfrm>
          </p:grpSpPr>
          <p:sp>
            <p:nvSpPr>
              <p:cNvPr id="1319" name="Google Shape;1319;p5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 name="Google Shape;1320;p50"/>
              <p:cNvGrpSpPr/>
              <p:nvPr/>
            </p:nvGrpSpPr>
            <p:grpSpPr>
              <a:xfrm>
                <a:off x="308875" y="2088450"/>
                <a:ext cx="85200" cy="40700"/>
                <a:chOff x="308875" y="2087000"/>
                <a:chExt cx="85200" cy="40700"/>
              </a:xfrm>
            </p:grpSpPr>
            <p:cxnSp>
              <p:nvCxnSpPr>
                <p:cNvPr id="1321" name="Google Shape;1321;p5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22" name="Google Shape;1322;p5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23" name="Google Shape;1323;p50"/>
            <p:cNvGrpSpPr/>
            <p:nvPr/>
          </p:nvGrpSpPr>
          <p:grpSpPr>
            <a:xfrm>
              <a:off x="286625" y="3923799"/>
              <a:ext cx="133200" cy="133200"/>
              <a:chOff x="286625" y="3648899"/>
              <a:chExt cx="133200" cy="133200"/>
            </a:xfrm>
          </p:grpSpPr>
          <p:sp>
            <p:nvSpPr>
              <p:cNvPr id="1324" name="Google Shape;1324;p5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6" name="Google Shape;1326;p50">
            <a:hlinkClick r:id=""/>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cxnSp>
        <p:nvCxnSpPr>
          <p:cNvPr id="1327" name="Google Shape;1327;p50"/>
          <p:cNvCxnSpPr/>
          <p:nvPr/>
        </p:nvCxnSpPr>
        <p:spPr>
          <a:xfrm>
            <a:off x="1885663" y="2249213"/>
            <a:ext cx="740100" cy="0"/>
          </a:xfrm>
          <a:prstGeom prst="straightConnector1">
            <a:avLst/>
          </a:prstGeom>
          <a:noFill/>
          <a:ln w="9525" cap="flat" cmpd="sng">
            <a:solidFill>
              <a:schemeClr val="dk2"/>
            </a:solidFill>
            <a:prstDash val="solid"/>
            <a:round/>
            <a:headEnd type="none" w="med" len="med"/>
            <a:tailEnd type="stealth" w="med" len="med"/>
          </a:ln>
        </p:spPr>
      </p:cxnSp>
      <p:grpSp>
        <p:nvGrpSpPr>
          <p:cNvPr id="1328" name="Google Shape;1328;p50"/>
          <p:cNvGrpSpPr/>
          <p:nvPr/>
        </p:nvGrpSpPr>
        <p:grpSpPr>
          <a:xfrm>
            <a:off x="2975373" y="2070904"/>
            <a:ext cx="405719" cy="356642"/>
            <a:chOff x="4798486" y="3178164"/>
            <a:chExt cx="405719" cy="356642"/>
          </a:xfrm>
        </p:grpSpPr>
        <p:sp>
          <p:nvSpPr>
            <p:cNvPr id="1329" name="Google Shape;1329;p50"/>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0"/>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0"/>
          <p:cNvGrpSpPr/>
          <p:nvPr/>
        </p:nvGrpSpPr>
        <p:grpSpPr>
          <a:xfrm>
            <a:off x="958146" y="1880663"/>
            <a:ext cx="737100" cy="737100"/>
            <a:chOff x="991075" y="1881675"/>
            <a:chExt cx="737100" cy="737100"/>
          </a:xfrm>
        </p:grpSpPr>
        <p:sp>
          <p:nvSpPr>
            <p:cNvPr id="1352" name="Google Shape;1352;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50"/>
          <p:cNvGrpSpPr/>
          <p:nvPr/>
        </p:nvGrpSpPr>
        <p:grpSpPr>
          <a:xfrm>
            <a:off x="1124117" y="2070890"/>
            <a:ext cx="409037" cy="356645"/>
            <a:chOff x="8245271" y="3178164"/>
            <a:chExt cx="409037" cy="356645"/>
          </a:xfrm>
        </p:grpSpPr>
        <p:sp>
          <p:nvSpPr>
            <p:cNvPr id="1355" name="Google Shape;1355;p50"/>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1" name="Google Shape;1361;p50"/>
          <p:cNvCxnSpPr/>
          <p:nvPr/>
        </p:nvCxnSpPr>
        <p:spPr>
          <a:xfrm>
            <a:off x="3730688" y="2249213"/>
            <a:ext cx="740100" cy="0"/>
          </a:xfrm>
          <a:prstGeom prst="straightConnector1">
            <a:avLst/>
          </a:prstGeom>
          <a:noFill/>
          <a:ln w="9525" cap="flat" cmpd="sng">
            <a:solidFill>
              <a:schemeClr val="dk2"/>
            </a:solidFill>
            <a:prstDash val="solid"/>
            <a:round/>
            <a:headEnd type="none" w="med" len="med"/>
            <a:tailEnd type="stealth" w="med" len="med"/>
          </a:ln>
        </p:spPr>
      </p:cxnSp>
      <p:cxnSp>
        <p:nvCxnSpPr>
          <p:cNvPr id="1362" name="Google Shape;1362;p50"/>
          <p:cNvCxnSpPr/>
          <p:nvPr/>
        </p:nvCxnSpPr>
        <p:spPr>
          <a:xfrm>
            <a:off x="5569213" y="2249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363" name="Google Shape;1363;p50">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a:hlinkClick r:id=""/>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50"/>
          <p:cNvGrpSpPr/>
          <p:nvPr/>
        </p:nvGrpSpPr>
        <p:grpSpPr>
          <a:xfrm>
            <a:off x="7819199" y="752550"/>
            <a:ext cx="604800" cy="147600"/>
            <a:chOff x="7688649" y="828750"/>
            <a:chExt cx="604800" cy="147600"/>
          </a:xfrm>
        </p:grpSpPr>
        <p:sp>
          <p:nvSpPr>
            <p:cNvPr id="1368" name="Google Shape;1368;p5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50"/>
          <p:cNvGrpSpPr/>
          <p:nvPr/>
        </p:nvGrpSpPr>
        <p:grpSpPr>
          <a:xfrm>
            <a:off x="4842444" y="2077577"/>
            <a:ext cx="355125" cy="355102"/>
            <a:chOff x="4798486" y="3758147"/>
            <a:chExt cx="409036" cy="409009"/>
          </a:xfrm>
        </p:grpSpPr>
        <p:sp>
          <p:nvSpPr>
            <p:cNvPr id="1372" name="Google Shape;1372;p50"/>
            <p:cNvSpPr/>
            <p:nvPr/>
          </p:nvSpPr>
          <p:spPr>
            <a:xfrm>
              <a:off x="5011280" y="3758147"/>
              <a:ext cx="196242" cy="110720"/>
            </a:xfrm>
            <a:custGeom>
              <a:avLst/>
              <a:gdLst/>
              <a:ahLst/>
              <a:cxnLst/>
              <a:rect l="l" t="t" r="r" b="b"/>
              <a:pathLst>
                <a:path w="6861" h="3871" extrusionOk="0">
                  <a:moveTo>
                    <a:pt x="580" y="0"/>
                  </a:moveTo>
                  <a:lnTo>
                    <a:pt x="0" y="3871"/>
                  </a:lnTo>
                  <a:lnTo>
                    <a:pt x="6860" y="3291"/>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4850855" y="3758147"/>
              <a:ext cx="177021" cy="110720"/>
            </a:xfrm>
            <a:custGeom>
              <a:avLst/>
              <a:gdLst/>
              <a:ahLst/>
              <a:cxnLst/>
              <a:rect l="l" t="t" r="r" b="b"/>
              <a:pathLst>
                <a:path w="6189" h="3871" extrusionOk="0">
                  <a:moveTo>
                    <a:pt x="1" y="0"/>
                  </a:moveTo>
                  <a:lnTo>
                    <a:pt x="1" y="3291"/>
                  </a:lnTo>
                  <a:lnTo>
                    <a:pt x="6189" y="3871"/>
                  </a:lnTo>
                  <a:lnTo>
                    <a:pt x="6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5011280" y="3852275"/>
              <a:ext cx="196242" cy="196213"/>
            </a:xfrm>
            <a:custGeom>
              <a:avLst/>
              <a:gdLst/>
              <a:ahLst/>
              <a:cxnLst/>
              <a:rect l="l" t="t" r="r" b="b"/>
              <a:pathLst>
                <a:path w="6861" h="6860" extrusionOk="0">
                  <a:moveTo>
                    <a:pt x="580" y="0"/>
                  </a:moveTo>
                  <a:lnTo>
                    <a:pt x="0" y="3476"/>
                  </a:lnTo>
                  <a:lnTo>
                    <a:pt x="580" y="6860"/>
                  </a:lnTo>
                  <a:lnTo>
                    <a:pt x="6860" y="6860"/>
                  </a:lnTo>
                  <a:lnTo>
                    <a:pt x="6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4850855" y="3852275"/>
              <a:ext cx="177021" cy="196213"/>
            </a:xfrm>
            <a:custGeom>
              <a:avLst/>
              <a:gdLst/>
              <a:ahLst/>
              <a:cxnLst/>
              <a:rect l="l" t="t" r="r" b="b"/>
              <a:pathLst>
                <a:path w="6189" h="6860" extrusionOk="0">
                  <a:moveTo>
                    <a:pt x="1" y="0"/>
                  </a:moveTo>
                  <a:lnTo>
                    <a:pt x="1" y="6860"/>
                  </a:lnTo>
                  <a:lnTo>
                    <a:pt x="6189" y="6860"/>
                  </a:lnTo>
                  <a:lnTo>
                    <a:pt x="61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4886664" y="3793928"/>
              <a:ext cx="27859" cy="22567"/>
            </a:xfrm>
            <a:custGeom>
              <a:avLst/>
              <a:gdLst/>
              <a:ahLst/>
              <a:cxnLst/>
              <a:rect l="l" t="t" r="r" b="b"/>
              <a:pathLst>
                <a:path w="974" h="789" extrusionOk="0">
                  <a:moveTo>
                    <a:pt x="0" y="1"/>
                  </a:moveTo>
                  <a:lnTo>
                    <a:pt x="0" y="789"/>
                  </a:lnTo>
                  <a:lnTo>
                    <a:pt x="974" y="789"/>
                  </a:lnTo>
                  <a:lnTo>
                    <a:pt x="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4939033"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4988742" y="3793928"/>
              <a:ext cx="25199" cy="22567"/>
            </a:xfrm>
            <a:custGeom>
              <a:avLst/>
              <a:gdLst/>
              <a:ahLst/>
              <a:cxnLst/>
              <a:rect l="l" t="t" r="r" b="b"/>
              <a:pathLst>
                <a:path w="881" h="789" extrusionOk="0">
                  <a:moveTo>
                    <a:pt x="0" y="1"/>
                  </a:moveTo>
                  <a:lnTo>
                    <a:pt x="0" y="789"/>
                  </a:lnTo>
                  <a:lnTo>
                    <a:pt x="881" y="789"/>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4961571" y="3876787"/>
              <a:ext cx="192924" cy="108089"/>
            </a:xfrm>
            <a:custGeom>
              <a:avLst/>
              <a:gdLst/>
              <a:ahLst/>
              <a:cxnLst/>
              <a:rect l="l" t="t" r="r" b="b"/>
              <a:pathLst>
                <a:path w="6745" h="3779" extrusionOk="0">
                  <a:moveTo>
                    <a:pt x="579" y="1"/>
                  </a:moveTo>
                  <a:lnTo>
                    <a:pt x="0" y="3778"/>
                  </a:lnTo>
                  <a:lnTo>
                    <a:pt x="6744" y="3291"/>
                  </a:lnTo>
                  <a:lnTo>
                    <a:pt x="6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4798486" y="3876787"/>
              <a:ext cx="179681" cy="108089"/>
            </a:xfrm>
            <a:custGeom>
              <a:avLst/>
              <a:gdLst/>
              <a:ahLst/>
              <a:cxnLst/>
              <a:rect l="l" t="t" r="r" b="b"/>
              <a:pathLst>
                <a:path w="6282" h="3779" extrusionOk="0">
                  <a:moveTo>
                    <a:pt x="1" y="1"/>
                  </a:moveTo>
                  <a:lnTo>
                    <a:pt x="1" y="3291"/>
                  </a:lnTo>
                  <a:lnTo>
                    <a:pt x="6281" y="3778"/>
                  </a:lnTo>
                  <a:lnTo>
                    <a:pt x="6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4961571" y="3970915"/>
              <a:ext cx="192924" cy="196242"/>
            </a:xfrm>
            <a:custGeom>
              <a:avLst/>
              <a:gdLst/>
              <a:ahLst/>
              <a:cxnLst/>
              <a:rect l="l" t="t" r="r" b="b"/>
              <a:pathLst>
                <a:path w="6745" h="6861" extrusionOk="0">
                  <a:moveTo>
                    <a:pt x="579" y="0"/>
                  </a:moveTo>
                  <a:lnTo>
                    <a:pt x="0" y="3384"/>
                  </a:lnTo>
                  <a:lnTo>
                    <a:pt x="579" y="6860"/>
                  </a:lnTo>
                  <a:lnTo>
                    <a:pt x="6744" y="6860"/>
                  </a:lnTo>
                  <a:lnTo>
                    <a:pt x="6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4798486" y="3970915"/>
              <a:ext cx="179681" cy="196242"/>
            </a:xfrm>
            <a:custGeom>
              <a:avLst/>
              <a:gdLst/>
              <a:ahLst/>
              <a:cxnLst/>
              <a:rect l="l" t="t" r="r" b="b"/>
              <a:pathLst>
                <a:path w="6282" h="6861" extrusionOk="0">
                  <a:moveTo>
                    <a:pt x="1" y="0"/>
                  </a:moveTo>
                  <a:lnTo>
                    <a:pt x="1" y="6860"/>
                  </a:lnTo>
                  <a:lnTo>
                    <a:pt x="6281" y="6860"/>
                  </a:lnTo>
                  <a:lnTo>
                    <a:pt x="62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4836955"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4886664" y="3909936"/>
              <a:ext cx="27859" cy="25227"/>
            </a:xfrm>
            <a:custGeom>
              <a:avLst/>
              <a:gdLst/>
              <a:ahLst/>
              <a:cxnLst/>
              <a:rect l="l" t="t" r="r" b="b"/>
              <a:pathLst>
                <a:path w="974" h="882" extrusionOk="0">
                  <a:moveTo>
                    <a:pt x="0" y="0"/>
                  </a:moveTo>
                  <a:lnTo>
                    <a:pt x="0" y="881"/>
                  </a:lnTo>
                  <a:lnTo>
                    <a:pt x="974" y="881"/>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4939033" y="3909936"/>
              <a:ext cx="25199" cy="25227"/>
            </a:xfrm>
            <a:custGeom>
              <a:avLst/>
              <a:gdLst/>
              <a:ahLst/>
              <a:cxnLst/>
              <a:rect l="l" t="t" r="r" b="b"/>
              <a:pathLst>
                <a:path w="881" h="882" extrusionOk="0">
                  <a:moveTo>
                    <a:pt x="0" y="0"/>
                  </a:moveTo>
                  <a:lnTo>
                    <a:pt x="0" y="881"/>
                  </a:lnTo>
                  <a:lnTo>
                    <a:pt x="881" y="881"/>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4988742" y="4056433"/>
              <a:ext cx="129941" cy="22539"/>
            </a:xfrm>
            <a:custGeom>
              <a:avLst/>
              <a:gdLst/>
              <a:ahLst/>
              <a:cxnLst/>
              <a:rect l="l" t="t" r="r" b="b"/>
              <a:pathLst>
                <a:path w="4543" h="788" extrusionOk="0">
                  <a:moveTo>
                    <a:pt x="0" y="0"/>
                  </a:moveTo>
                  <a:lnTo>
                    <a:pt x="0" y="788"/>
                  </a:lnTo>
                  <a:lnTo>
                    <a:pt x="4543" y="788"/>
                  </a:lnTo>
                  <a:lnTo>
                    <a:pt x="45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4836955" y="4056433"/>
              <a:ext cx="127281" cy="22539"/>
            </a:xfrm>
            <a:custGeom>
              <a:avLst/>
              <a:gdLst/>
              <a:ahLst/>
              <a:cxnLst/>
              <a:rect l="l" t="t" r="r" b="b"/>
              <a:pathLst>
                <a:path w="4450" h="788" extrusionOk="0">
                  <a:moveTo>
                    <a:pt x="0" y="0"/>
                  </a:moveTo>
                  <a:lnTo>
                    <a:pt x="0" y="788"/>
                  </a:lnTo>
                  <a:lnTo>
                    <a:pt x="4450" y="788"/>
                  </a:lnTo>
                  <a:lnTo>
                    <a:pt x="4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4836955" y="4004064"/>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5074919" y="4004064"/>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4836955" y="4106143"/>
              <a:ext cx="41788" cy="25199"/>
            </a:xfrm>
            <a:custGeom>
              <a:avLst/>
              <a:gdLst/>
              <a:ahLst/>
              <a:cxnLst/>
              <a:rect l="l" t="t" r="r" b="b"/>
              <a:pathLst>
                <a:path w="1461" h="881" extrusionOk="0">
                  <a:moveTo>
                    <a:pt x="0" y="0"/>
                  </a:moveTo>
                  <a:lnTo>
                    <a:pt x="0" y="881"/>
                  </a:lnTo>
                  <a:lnTo>
                    <a:pt x="1460" y="881"/>
                  </a:lnTo>
                  <a:lnTo>
                    <a:pt x="1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5074919" y="4106143"/>
              <a:ext cx="43762" cy="25199"/>
            </a:xfrm>
            <a:custGeom>
              <a:avLst/>
              <a:gdLst/>
              <a:ahLst/>
              <a:cxnLst/>
              <a:rect l="l" t="t" r="r" b="b"/>
              <a:pathLst>
                <a:path w="1530" h="881" extrusionOk="0">
                  <a:moveTo>
                    <a:pt x="0" y="0"/>
                  </a:moveTo>
                  <a:lnTo>
                    <a:pt x="0" y="881"/>
                  </a:lnTo>
                  <a:lnTo>
                    <a:pt x="1530" y="881"/>
                  </a:lnTo>
                  <a:lnTo>
                    <a:pt x="1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4969522" y="4004064"/>
              <a:ext cx="80230" cy="25199"/>
            </a:xfrm>
            <a:custGeom>
              <a:avLst/>
              <a:gdLst/>
              <a:ahLst/>
              <a:cxnLst/>
              <a:rect l="l" t="t" r="r" b="b"/>
              <a:pathLst>
                <a:path w="2805" h="881" extrusionOk="0">
                  <a:moveTo>
                    <a:pt x="301" y="0"/>
                  </a:moveTo>
                  <a:lnTo>
                    <a:pt x="0" y="487"/>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4969522" y="4106143"/>
              <a:ext cx="80230" cy="25199"/>
            </a:xfrm>
            <a:custGeom>
              <a:avLst/>
              <a:gdLst/>
              <a:ahLst/>
              <a:cxnLst/>
              <a:rect l="l" t="t" r="r" b="b"/>
              <a:pathLst>
                <a:path w="2805" h="881" extrusionOk="0">
                  <a:moveTo>
                    <a:pt x="301" y="0"/>
                  </a:moveTo>
                  <a:lnTo>
                    <a:pt x="0" y="394"/>
                  </a:lnTo>
                  <a:lnTo>
                    <a:pt x="301" y="881"/>
                  </a:lnTo>
                  <a:lnTo>
                    <a:pt x="2804" y="881"/>
                  </a:lnTo>
                  <a:lnTo>
                    <a:pt x="2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4905884" y="4004064"/>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4905884" y="4106143"/>
              <a:ext cx="72279" cy="25199"/>
            </a:xfrm>
            <a:custGeom>
              <a:avLst/>
              <a:gdLst/>
              <a:ahLst/>
              <a:cxnLst/>
              <a:rect l="l" t="t" r="r" b="b"/>
              <a:pathLst>
                <a:path w="2527" h="881" extrusionOk="0">
                  <a:moveTo>
                    <a:pt x="0" y="0"/>
                  </a:moveTo>
                  <a:lnTo>
                    <a:pt x="0" y="881"/>
                  </a:lnTo>
                  <a:lnTo>
                    <a:pt x="2526" y="881"/>
                  </a:lnTo>
                  <a:lnTo>
                    <a:pt x="25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99"/>
        <p:cNvGrpSpPr/>
        <p:nvPr/>
      </p:nvGrpSpPr>
      <p:grpSpPr>
        <a:xfrm>
          <a:off x="0" y="0"/>
          <a:ext cx="0" cy="0"/>
          <a:chOff x="0" y="0"/>
          <a:chExt cx="0" cy="0"/>
        </a:xfrm>
      </p:grpSpPr>
      <p:sp>
        <p:nvSpPr>
          <p:cNvPr id="1400" name="Google Shape;1400;p51"/>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401" name="Google Shape;1401;p51"/>
          <p:cNvGrpSpPr/>
          <p:nvPr/>
        </p:nvGrpSpPr>
        <p:grpSpPr>
          <a:xfrm>
            <a:off x="299286" y="189025"/>
            <a:ext cx="133205" cy="119344"/>
            <a:chOff x="222150" y="185025"/>
            <a:chExt cx="170100" cy="152400"/>
          </a:xfrm>
        </p:grpSpPr>
        <p:cxnSp>
          <p:nvCxnSpPr>
            <p:cNvPr id="1402" name="Google Shape;1402;p5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03" name="Google Shape;1403;p5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04" name="Google Shape;1404;p5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05" name="Google Shape;1405;p51"/>
          <p:cNvGrpSpPr/>
          <p:nvPr/>
        </p:nvGrpSpPr>
        <p:grpSpPr>
          <a:xfrm>
            <a:off x="286625" y="3999999"/>
            <a:ext cx="145867" cy="958251"/>
            <a:chOff x="286625" y="3923799"/>
            <a:chExt cx="145867" cy="958251"/>
          </a:xfrm>
        </p:grpSpPr>
        <p:sp>
          <p:nvSpPr>
            <p:cNvPr id="1406" name="Google Shape;1406;p5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 name="Google Shape;1407;p51"/>
            <p:cNvGrpSpPr/>
            <p:nvPr/>
          </p:nvGrpSpPr>
          <p:grpSpPr>
            <a:xfrm>
              <a:off x="298112" y="4342643"/>
              <a:ext cx="110182" cy="126862"/>
              <a:chOff x="281100" y="2027800"/>
              <a:chExt cx="140700" cy="162000"/>
            </a:xfrm>
          </p:grpSpPr>
          <p:sp>
            <p:nvSpPr>
              <p:cNvPr id="1408" name="Google Shape;1408;p5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 name="Google Shape;1409;p51"/>
              <p:cNvGrpSpPr/>
              <p:nvPr/>
            </p:nvGrpSpPr>
            <p:grpSpPr>
              <a:xfrm>
                <a:off x="308875" y="2088450"/>
                <a:ext cx="85200" cy="40700"/>
                <a:chOff x="308875" y="2087000"/>
                <a:chExt cx="85200" cy="40700"/>
              </a:xfrm>
            </p:grpSpPr>
            <p:cxnSp>
              <p:nvCxnSpPr>
                <p:cNvPr id="1410" name="Google Shape;1410;p5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11" name="Google Shape;1411;p5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12" name="Google Shape;1412;p51"/>
            <p:cNvGrpSpPr/>
            <p:nvPr/>
          </p:nvGrpSpPr>
          <p:grpSpPr>
            <a:xfrm>
              <a:off x="286625" y="3923799"/>
              <a:ext cx="133200" cy="133200"/>
              <a:chOff x="286625" y="3648899"/>
              <a:chExt cx="133200" cy="133200"/>
            </a:xfrm>
          </p:grpSpPr>
          <p:sp>
            <p:nvSpPr>
              <p:cNvPr id="1413" name="Google Shape;1413;p5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5" name="Google Shape;1415;p5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416" name="Google Shape;1416;p51"/>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SURVEY</a:t>
            </a:r>
            <a:endParaRPr/>
          </a:p>
        </p:txBody>
      </p:sp>
      <p:sp>
        <p:nvSpPr>
          <p:cNvPr id="1417" name="Google Shape;1417;p51"/>
          <p:cNvSpPr txBox="1">
            <a:spLocks noGrp="1"/>
          </p:cNvSpPr>
          <p:nvPr>
            <p:ph type="body" idx="1"/>
          </p:nvPr>
        </p:nvSpPr>
        <p:spPr>
          <a:xfrm>
            <a:off x="720000" y="1188900"/>
            <a:ext cx="8028000" cy="3380100"/>
          </a:xfrm>
          <a:prstGeom prst="rect">
            <a:avLst/>
          </a:prstGeom>
        </p:spPr>
        <p:txBody>
          <a:bodyPr spcFirstLastPara="1" wrap="square" lIns="91425" tIns="91425" rIns="91425" bIns="91425" anchor="ctr" anchorCtr="0">
            <a:noAutofit/>
          </a:bodyPr>
          <a:lstStyle/>
          <a:p>
            <a:pPr marL="457200" lvl="0" indent="-355600" algn="l" rtl="0">
              <a:lnSpc>
                <a:spcPct val="150000"/>
              </a:lnSpc>
              <a:spcBef>
                <a:spcPts val="0"/>
              </a:spcBef>
              <a:spcAft>
                <a:spcPts val="0"/>
              </a:spcAft>
              <a:buSzPts val="2000"/>
              <a:buChar char="●"/>
            </a:pPr>
            <a:r>
              <a:rPr lang="zh-TW" sz="2000" b="1"/>
              <a:t>Ask the respondents to provide 3 passwords:</a:t>
            </a:r>
            <a:r>
              <a:rPr lang="zh-TW" sz="2000"/>
              <a:t> </a:t>
            </a:r>
            <a:endParaRPr sz="2000"/>
          </a:p>
          <a:p>
            <a:pPr marL="914400" lvl="1" indent="-330200" algn="l" rtl="0">
              <a:lnSpc>
                <a:spcPct val="150000"/>
              </a:lnSpc>
              <a:spcBef>
                <a:spcPts val="0"/>
              </a:spcBef>
              <a:spcAft>
                <a:spcPts val="0"/>
              </a:spcAft>
              <a:buSzPts val="1600"/>
              <a:buChar char="○"/>
            </a:pPr>
            <a:r>
              <a:rPr lang="zh-TW" sz="1600"/>
              <a:t>Social media account, Phone unlocking, E-mail</a:t>
            </a:r>
            <a:endParaRPr sz="2400" b="1"/>
          </a:p>
          <a:p>
            <a:pPr marL="457200" lvl="0" indent="-355600" algn="l" rtl="0">
              <a:lnSpc>
                <a:spcPct val="150000"/>
              </a:lnSpc>
              <a:spcBef>
                <a:spcPts val="0"/>
              </a:spcBef>
              <a:spcAft>
                <a:spcPts val="0"/>
              </a:spcAft>
              <a:buSzPts val="2000"/>
              <a:buChar char="●"/>
            </a:pPr>
            <a:r>
              <a:rPr lang="zh-TW" sz="2000" b="1"/>
              <a:t>Rules of password generation:</a:t>
            </a:r>
            <a:endParaRPr sz="2000" b="1"/>
          </a:p>
          <a:p>
            <a:pPr marL="914400" lvl="1" indent="-330200" algn="l" rtl="0">
              <a:lnSpc>
                <a:spcPct val="150000"/>
              </a:lnSpc>
              <a:spcBef>
                <a:spcPts val="0"/>
              </a:spcBef>
              <a:spcAft>
                <a:spcPts val="0"/>
              </a:spcAft>
              <a:buSzPts val="1600"/>
              <a:buChar char="○"/>
            </a:pPr>
            <a:r>
              <a:rPr lang="zh-TW" sz="1600"/>
              <a:t>Password length is preset to popular regulations</a:t>
            </a:r>
            <a:endParaRPr sz="1600"/>
          </a:p>
          <a:p>
            <a:pPr marL="914400" lvl="1" indent="-330200" algn="l" rtl="0">
              <a:lnSpc>
                <a:spcPct val="150000"/>
              </a:lnSpc>
              <a:spcBef>
                <a:spcPts val="0"/>
              </a:spcBef>
              <a:spcAft>
                <a:spcPts val="0"/>
              </a:spcAft>
              <a:buSzPts val="1600"/>
              <a:buChar char="○"/>
            </a:pPr>
            <a:r>
              <a:rPr lang="zh-TW" sz="1600"/>
              <a:t>Arabic numerals, upper/lower case letters, and special characters (e.g., #, %, $, @) are acceptable.</a:t>
            </a:r>
            <a:endParaRPr sz="1600"/>
          </a:p>
        </p:txBody>
      </p:sp>
      <p:sp>
        <p:nvSpPr>
          <p:cNvPr id="1418" name="Google Shape;1418;p5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 name="Google Shape;1422;p51"/>
          <p:cNvGrpSpPr/>
          <p:nvPr/>
        </p:nvGrpSpPr>
        <p:grpSpPr>
          <a:xfrm>
            <a:off x="7819199" y="752550"/>
            <a:ext cx="604800" cy="147600"/>
            <a:chOff x="7688649" y="828750"/>
            <a:chExt cx="604800" cy="147600"/>
          </a:xfrm>
        </p:grpSpPr>
        <p:sp>
          <p:nvSpPr>
            <p:cNvPr id="1423" name="Google Shape;1423;p5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0" name="Google Shape;1430;p52"/>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431" name="Google Shape;1431;p52"/>
          <p:cNvGrpSpPr/>
          <p:nvPr/>
        </p:nvGrpSpPr>
        <p:grpSpPr>
          <a:xfrm>
            <a:off x="299286" y="189025"/>
            <a:ext cx="133205" cy="119344"/>
            <a:chOff x="222150" y="185025"/>
            <a:chExt cx="170100" cy="152400"/>
          </a:xfrm>
        </p:grpSpPr>
        <p:cxnSp>
          <p:nvCxnSpPr>
            <p:cNvPr id="1432" name="Google Shape;1432;p5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33" name="Google Shape;1433;p5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34" name="Google Shape;1434;p5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35" name="Google Shape;1435;p52"/>
          <p:cNvGrpSpPr/>
          <p:nvPr/>
        </p:nvGrpSpPr>
        <p:grpSpPr>
          <a:xfrm>
            <a:off x="286625" y="3999999"/>
            <a:ext cx="145867" cy="958251"/>
            <a:chOff x="286625" y="3923799"/>
            <a:chExt cx="145867" cy="958251"/>
          </a:xfrm>
        </p:grpSpPr>
        <p:sp>
          <p:nvSpPr>
            <p:cNvPr id="1436" name="Google Shape;1436;p5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52"/>
            <p:cNvGrpSpPr/>
            <p:nvPr/>
          </p:nvGrpSpPr>
          <p:grpSpPr>
            <a:xfrm>
              <a:off x="298112" y="4342643"/>
              <a:ext cx="110182" cy="126862"/>
              <a:chOff x="281100" y="2027800"/>
              <a:chExt cx="140700" cy="162000"/>
            </a:xfrm>
          </p:grpSpPr>
          <p:sp>
            <p:nvSpPr>
              <p:cNvPr id="1438" name="Google Shape;1438;p5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52"/>
              <p:cNvGrpSpPr/>
              <p:nvPr/>
            </p:nvGrpSpPr>
            <p:grpSpPr>
              <a:xfrm>
                <a:off x="308875" y="2088450"/>
                <a:ext cx="85200" cy="40700"/>
                <a:chOff x="308875" y="2087000"/>
                <a:chExt cx="85200" cy="40700"/>
              </a:xfrm>
            </p:grpSpPr>
            <p:cxnSp>
              <p:nvCxnSpPr>
                <p:cNvPr id="1440" name="Google Shape;1440;p5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41" name="Google Shape;1441;p5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42" name="Google Shape;1442;p52"/>
            <p:cNvGrpSpPr/>
            <p:nvPr/>
          </p:nvGrpSpPr>
          <p:grpSpPr>
            <a:xfrm>
              <a:off x="286625" y="3923799"/>
              <a:ext cx="133200" cy="133200"/>
              <a:chOff x="286625" y="3648899"/>
              <a:chExt cx="133200" cy="133200"/>
            </a:xfrm>
          </p:grpSpPr>
          <p:sp>
            <p:nvSpPr>
              <p:cNvPr id="1443" name="Google Shape;1443;p5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5" name="Google Shape;1445;p5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446" name="Google Shape;1446;p52"/>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RESULT</a:t>
            </a:r>
            <a:endParaRPr/>
          </a:p>
        </p:txBody>
      </p:sp>
      <p:sp>
        <p:nvSpPr>
          <p:cNvPr id="1447" name="Google Shape;1447;p52"/>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sz="2600" b="1"/>
              <a:t>Result of the Survey</a:t>
            </a:r>
            <a:endParaRPr sz="2600" b="1"/>
          </a:p>
          <a:p>
            <a:pPr marL="0" lvl="0" indent="0" algn="l" rtl="0">
              <a:spcBef>
                <a:spcPts val="0"/>
              </a:spcBef>
              <a:spcAft>
                <a:spcPts val="0"/>
              </a:spcAft>
              <a:buNone/>
            </a:pPr>
            <a:endParaRPr sz="2600"/>
          </a:p>
          <a:p>
            <a:pPr marL="457200" lvl="0" indent="-342900" algn="l" rtl="0">
              <a:lnSpc>
                <a:spcPct val="150000"/>
              </a:lnSpc>
              <a:spcBef>
                <a:spcPts val="0"/>
              </a:spcBef>
              <a:spcAft>
                <a:spcPts val="0"/>
              </a:spcAft>
              <a:buSzPts val="1800"/>
              <a:buChar char="●"/>
            </a:pPr>
            <a:r>
              <a:rPr lang="zh-TW" sz="1800" b="1"/>
              <a:t>34</a:t>
            </a:r>
            <a:r>
              <a:rPr lang="zh-TW" sz="1800"/>
              <a:t> responses in total, with 1 response eliminated due to rule violation.</a:t>
            </a:r>
            <a:endParaRPr sz="1800"/>
          </a:p>
        </p:txBody>
      </p:sp>
      <p:sp>
        <p:nvSpPr>
          <p:cNvPr id="1448" name="Google Shape;1448;p5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2">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2">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 name="Google Shape;1452;p52"/>
          <p:cNvGrpSpPr/>
          <p:nvPr/>
        </p:nvGrpSpPr>
        <p:grpSpPr>
          <a:xfrm>
            <a:off x="7819199" y="752550"/>
            <a:ext cx="604800" cy="147600"/>
            <a:chOff x="7688649" y="828750"/>
            <a:chExt cx="604800" cy="147600"/>
          </a:xfrm>
        </p:grpSpPr>
        <p:sp>
          <p:nvSpPr>
            <p:cNvPr id="1453" name="Google Shape;1453;p5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0" name="Google Shape;1460;p53"/>
          <p:cNvSpPr txBox="1">
            <a:spLocks noGrp="1"/>
          </p:cNvSpPr>
          <p:nvPr>
            <p:ph type="subTitle" idx="1"/>
          </p:nvPr>
        </p:nvSpPr>
        <p:spPr>
          <a:xfrm>
            <a:off x="796200" y="109800"/>
            <a:ext cx="24918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461" name="Google Shape;1461;p53"/>
          <p:cNvGrpSpPr/>
          <p:nvPr/>
        </p:nvGrpSpPr>
        <p:grpSpPr>
          <a:xfrm>
            <a:off x="299286" y="189025"/>
            <a:ext cx="133205" cy="119344"/>
            <a:chOff x="222150" y="185025"/>
            <a:chExt cx="170100" cy="152400"/>
          </a:xfrm>
        </p:grpSpPr>
        <p:cxnSp>
          <p:nvCxnSpPr>
            <p:cNvPr id="1462" name="Google Shape;1462;p5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63" name="Google Shape;1463;p5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64" name="Google Shape;1464;p5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65" name="Google Shape;1465;p53"/>
          <p:cNvGrpSpPr/>
          <p:nvPr/>
        </p:nvGrpSpPr>
        <p:grpSpPr>
          <a:xfrm>
            <a:off x="286625" y="3999999"/>
            <a:ext cx="145867" cy="958251"/>
            <a:chOff x="286625" y="3923799"/>
            <a:chExt cx="145867" cy="958251"/>
          </a:xfrm>
        </p:grpSpPr>
        <p:sp>
          <p:nvSpPr>
            <p:cNvPr id="1466" name="Google Shape;1466;p5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 name="Google Shape;1467;p53"/>
            <p:cNvGrpSpPr/>
            <p:nvPr/>
          </p:nvGrpSpPr>
          <p:grpSpPr>
            <a:xfrm>
              <a:off x="298112" y="4342643"/>
              <a:ext cx="110182" cy="126862"/>
              <a:chOff x="281100" y="2027800"/>
              <a:chExt cx="140700" cy="162000"/>
            </a:xfrm>
          </p:grpSpPr>
          <p:sp>
            <p:nvSpPr>
              <p:cNvPr id="1468" name="Google Shape;1468;p5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 name="Google Shape;1469;p53"/>
              <p:cNvGrpSpPr/>
              <p:nvPr/>
            </p:nvGrpSpPr>
            <p:grpSpPr>
              <a:xfrm>
                <a:off x="308875" y="2088450"/>
                <a:ext cx="85200" cy="40700"/>
                <a:chOff x="308875" y="2087000"/>
                <a:chExt cx="85200" cy="40700"/>
              </a:xfrm>
            </p:grpSpPr>
            <p:cxnSp>
              <p:nvCxnSpPr>
                <p:cNvPr id="1470" name="Google Shape;1470;p5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71" name="Google Shape;1471;p5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72" name="Google Shape;1472;p53"/>
            <p:cNvGrpSpPr/>
            <p:nvPr/>
          </p:nvGrpSpPr>
          <p:grpSpPr>
            <a:xfrm>
              <a:off x="286625" y="3923799"/>
              <a:ext cx="133200" cy="133200"/>
              <a:chOff x="286625" y="3648899"/>
              <a:chExt cx="133200" cy="133200"/>
            </a:xfrm>
          </p:grpSpPr>
          <p:sp>
            <p:nvSpPr>
              <p:cNvPr id="1473" name="Google Shape;1473;p5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5" name="Google Shape;1475;p53">
            <a:hlinkClick r:id=""/>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476" name="Google Shape;1476;p53">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3">
            <a:hlinkClick r:id=""/>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ENCRYPTION</a:t>
            </a:r>
            <a:endParaRPr/>
          </a:p>
        </p:txBody>
      </p:sp>
      <p:sp>
        <p:nvSpPr>
          <p:cNvPr id="1481" name="Google Shape;1481;p53"/>
          <p:cNvSpPr txBox="1"/>
          <p:nvPr/>
        </p:nvSpPr>
        <p:spPr>
          <a:xfrm>
            <a:off x="796200" y="1425225"/>
            <a:ext cx="4608300" cy="34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sz="2800" b="1">
                <a:solidFill>
                  <a:schemeClr val="dk2"/>
                </a:solidFill>
                <a:latin typeface="Oswald"/>
                <a:ea typeface="Oswald"/>
                <a:cs typeface="Oswald"/>
                <a:sym typeface="Oswald"/>
              </a:rPr>
              <a:t>EXAMPLE:</a:t>
            </a:r>
            <a:endParaRPr sz="2800">
              <a:solidFill>
                <a:schemeClr val="dk2"/>
              </a:solidFill>
              <a:latin typeface="Fira Code"/>
              <a:ea typeface="Fira Code"/>
              <a:cs typeface="Fira Code"/>
              <a:sym typeface="Fira Code"/>
            </a:endParaRPr>
          </a:p>
        </p:txBody>
      </p:sp>
      <p:graphicFrame>
        <p:nvGraphicFramePr>
          <p:cNvPr id="1482" name="Google Shape;1482;p53"/>
          <p:cNvGraphicFramePr/>
          <p:nvPr/>
        </p:nvGraphicFramePr>
        <p:xfrm>
          <a:off x="720000" y="1910925"/>
          <a:ext cx="7704000" cy="2316360"/>
        </p:xfrm>
        <a:graphic>
          <a:graphicData uri="http://schemas.openxmlformats.org/drawingml/2006/table">
            <a:tbl>
              <a:tblPr>
                <a:noFill/>
                <a:tableStyleId>{FC331109-63F2-4F8D-BA44-9D6781DBC399}</a:tableStyleId>
              </a:tblPr>
              <a:tblGrid>
                <a:gridCol w="2568000">
                  <a:extLst>
                    <a:ext uri="{9D8B030D-6E8A-4147-A177-3AD203B41FA5}">
                      <a16:colId xmlns:a16="http://schemas.microsoft.com/office/drawing/2014/main" val="20000"/>
                    </a:ext>
                  </a:extLst>
                </a:gridCol>
                <a:gridCol w="2568000">
                  <a:extLst>
                    <a:ext uri="{9D8B030D-6E8A-4147-A177-3AD203B41FA5}">
                      <a16:colId xmlns:a16="http://schemas.microsoft.com/office/drawing/2014/main" val="20001"/>
                    </a:ext>
                  </a:extLst>
                </a:gridCol>
                <a:gridCol w="2568000">
                  <a:extLst>
                    <a:ext uri="{9D8B030D-6E8A-4147-A177-3AD203B41FA5}">
                      <a16:colId xmlns:a16="http://schemas.microsoft.com/office/drawing/2014/main" val="20002"/>
                    </a:ext>
                  </a:extLst>
                </a:gridCol>
              </a:tblGrid>
              <a:tr h="493975">
                <a:tc>
                  <a:txBody>
                    <a:bodyPr/>
                    <a:lstStyle/>
                    <a:p>
                      <a:pPr marL="0" lvl="0" indent="0" algn="ctr" rtl="0">
                        <a:spcBef>
                          <a:spcPts val="0"/>
                        </a:spcBef>
                        <a:spcAft>
                          <a:spcPts val="0"/>
                        </a:spcAft>
                        <a:buNone/>
                      </a:pPr>
                      <a:r>
                        <a:rPr lang="zh-TW" sz="2600" b="1">
                          <a:solidFill>
                            <a:schemeClr val="dk2"/>
                          </a:solidFill>
                          <a:latin typeface="Oswald"/>
                          <a:ea typeface="Oswald"/>
                          <a:cs typeface="Oswald"/>
                          <a:sym typeface="Oswald"/>
                        </a:rPr>
                        <a:t>TYPE (web name)</a:t>
                      </a:r>
                      <a:endParaRPr sz="2600" b="1">
                        <a:solidFill>
                          <a:schemeClr val="lt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2600" b="1">
                          <a:solidFill>
                            <a:schemeClr val="dk2"/>
                          </a:solidFill>
                          <a:latin typeface="Oswald"/>
                          <a:ea typeface="Oswald"/>
                          <a:cs typeface="Oswald"/>
                          <a:sym typeface="Oswald"/>
                        </a:rPr>
                        <a:t>ORIGINAL PWD</a:t>
                      </a:r>
                      <a:endParaRPr sz="2600" b="1">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2600" b="1">
                          <a:solidFill>
                            <a:schemeClr val="dk2"/>
                          </a:solidFill>
                          <a:latin typeface="Oswald"/>
                          <a:ea typeface="Oswald"/>
                          <a:cs typeface="Oswald"/>
                          <a:sym typeface="Oswald"/>
                        </a:rPr>
                        <a:t>ENCRYPTED</a:t>
                      </a:r>
                      <a:endParaRPr sz="2600" b="1">
                        <a:solidFill>
                          <a:schemeClr val="accent3"/>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22400">
                <a:tc>
                  <a:txBody>
                    <a:bodyPr/>
                    <a:lstStyle/>
                    <a:p>
                      <a:pPr marL="0" lvl="0" indent="0" algn="ctr" rtl="0">
                        <a:spcBef>
                          <a:spcPts val="0"/>
                        </a:spcBef>
                        <a:spcAft>
                          <a:spcPts val="0"/>
                        </a:spcAft>
                        <a:buNone/>
                      </a:pPr>
                      <a:r>
                        <a:rPr lang="zh-TW" sz="2600" b="1">
                          <a:solidFill>
                            <a:schemeClr val="lt2"/>
                          </a:solidFill>
                          <a:latin typeface="Oswald"/>
                          <a:ea typeface="Oswald"/>
                          <a:cs typeface="Oswald"/>
                          <a:sym typeface="Oswald"/>
                        </a:rPr>
                        <a:t>SOCIAL (account)</a:t>
                      </a:r>
                      <a:endParaRPr sz="26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latin typeface="Fira Code"/>
                          <a:ea typeface="Fira Code"/>
                          <a:cs typeface="Fira Code"/>
                          <a:sym typeface="Fira Code"/>
                        </a:rPr>
                        <a:t>password</a:t>
                      </a:r>
                      <a:endParaRPr sz="180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latin typeface="Fira Code"/>
                          <a:ea typeface="Fira Code"/>
                          <a:cs typeface="Fira Code"/>
                          <a:sym typeface="Fira Code"/>
                        </a:rPr>
                        <a:t>LNPe8Nhog</a:t>
                      </a:r>
                      <a:endParaRPr sz="180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22400">
                <a:tc>
                  <a:txBody>
                    <a:bodyPr/>
                    <a:lstStyle/>
                    <a:p>
                      <a:pPr marL="0" lvl="0" indent="0" algn="ctr" rtl="0">
                        <a:spcBef>
                          <a:spcPts val="0"/>
                        </a:spcBef>
                        <a:spcAft>
                          <a:spcPts val="0"/>
                        </a:spcAft>
                        <a:buNone/>
                      </a:pPr>
                      <a:r>
                        <a:rPr lang="zh-TW" sz="2600" b="1">
                          <a:solidFill>
                            <a:schemeClr val="accent3"/>
                          </a:solidFill>
                          <a:latin typeface="Oswald"/>
                          <a:ea typeface="Oswald"/>
                          <a:cs typeface="Oswald"/>
                          <a:sym typeface="Oswald"/>
                        </a:rPr>
                        <a:t>E-MAIL (email)</a:t>
                      </a:r>
                      <a:endParaRPr sz="26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latin typeface="Fira Code"/>
                          <a:ea typeface="Fira Code"/>
                          <a:cs typeface="Fira Code"/>
                          <a:sym typeface="Fira Code"/>
                        </a:rPr>
                        <a:t>zxcvbn08</a:t>
                      </a:r>
                      <a:endParaRPr sz="180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rPr>
                        <a:t>@a2mi@Fl0</a:t>
                      </a:r>
                      <a:endParaRPr sz="180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22400">
                <a:tc>
                  <a:txBody>
                    <a:bodyPr/>
                    <a:lstStyle/>
                    <a:p>
                      <a:pPr marL="0" lvl="0" indent="0" algn="ctr" rtl="0">
                        <a:spcBef>
                          <a:spcPts val="0"/>
                        </a:spcBef>
                        <a:spcAft>
                          <a:spcPts val="0"/>
                        </a:spcAft>
                        <a:buNone/>
                      </a:pPr>
                      <a:r>
                        <a:rPr lang="zh-TW" sz="2600" b="1">
                          <a:solidFill>
                            <a:schemeClr val="accent2"/>
                          </a:solidFill>
                          <a:latin typeface="Oswald"/>
                          <a:ea typeface="Oswald"/>
                          <a:cs typeface="Oswald"/>
                          <a:sym typeface="Oswald"/>
                        </a:rPr>
                        <a:t>PHONE (phone)</a:t>
                      </a:r>
                      <a:endParaRPr sz="26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rPr>
                        <a:t>20221208</a:t>
                      </a:r>
                      <a:endParaRPr sz="180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zh-TW" sz="1800">
                          <a:solidFill>
                            <a:schemeClr val="dk2"/>
                          </a:solidFill>
                        </a:rPr>
                        <a:t>Rt%@9tTt$</a:t>
                      </a:r>
                      <a:endParaRPr sz="180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7" name="Google Shape;1487;p54"/>
          <p:cNvSpPr txBox="1">
            <a:spLocks noGrp="1"/>
          </p:cNvSpPr>
          <p:nvPr>
            <p:ph type="subTitle" idx="1"/>
          </p:nvPr>
        </p:nvSpPr>
        <p:spPr>
          <a:xfrm>
            <a:off x="796200" y="109800"/>
            <a:ext cx="2756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488" name="Google Shape;1488;p54"/>
          <p:cNvGrpSpPr/>
          <p:nvPr/>
        </p:nvGrpSpPr>
        <p:grpSpPr>
          <a:xfrm>
            <a:off x="299286" y="189025"/>
            <a:ext cx="133205" cy="119344"/>
            <a:chOff x="222150" y="185025"/>
            <a:chExt cx="170100" cy="152400"/>
          </a:xfrm>
        </p:grpSpPr>
        <p:cxnSp>
          <p:nvCxnSpPr>
            <p:cNvPr id="1489" name="Google Shape;1489;p5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90" name="Google Shape;1490;p5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491" name="Google Shape;1491;p5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92" name="Google Shape;1492;p54"/>
          <p:cNvGrpSpPr/>
          <p:nvPr/>
        </p:nvGrpSpPr>
        <p:grpSpPr>
          <a:xfrm>
            <a:off x="286625" y="3999999"/>
            <a:ext cx="145867" cy="958251"/>
            <a:chOff x="286625" y="3923799"/>
            <a:chExt cx="145867" cy="958251"/>
          </a:xfrm>
        </p:grpSpPr>
        <p:sp>
          <p:nvSpPr>
            <p:cNvPr id="1493" name="Google Shape;1493;p5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54"/>
            <p:cNvGrpSpPr/>
            <p:nvPr/>
          </p:nvGrpSpPr>
          <p:grpSpPr>
            <a:xfrm>
              <a:off x="298112" y="4342643"/>
              <a:ext cx="110182" cy="126862"/>
              <a:chOff x="281100" y="2027800"/>
              <a:chExt cx="140700" cy="162000"/>
            </a:xfrm>
          </p:grpSpPr>
          <p:sp>
            <p:nvSpPr>
              <p:cNvPr id="1495" name="Google Shape;1495;p5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 name="Google Shape;1496;p54"/>
              <p:cNvGrpSpPr/>
              <p:nvPr/>
            </p:nvGrpSpPr>
            <p:grpSpPr>
              <a:xfrm>
                <a:off x="308875" y="2088450"/>
                <a:ext cx="85200" cy="40700"/>
                <a:chOff x="308875" y="2087000"/>
                <a:chExt cx="85200" cy="40700"/>
              </a:xfrm>
            </p:grpSpPr>
            <p:cxnSp>
              <p:nvCxnSpPr>
                <p:cNvPr id="1497" name="Google Shape;1497;p5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98" name="Google Shape;1498;p5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99" name="Google Shape;1499;p54"/>
            <p:cNvGrpSpPr/>
            <p:nvPr/>
          </p:nvGrpSpPr>
          <p:grpSpPr>
            <a:xfrm>
              <a:off x="286625" y="3923799"/>
              <a:ext cx="133200" cy="133200"/>
              <a:chOff x="286625" y="3648899"/>
              <a:chExt cx="133200" cy="133200"/>
            </a:xfrm>
          </p:grpSpPr>
          <p:sp>
            <p:nvSpPr>
              <p:cNvPr id="1500" name="Google Shape;1500;p5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2" name="Google Shape;1502;p5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503" name="Google Shape;1503;p5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THE UIC PASSWORD STRENGTH TEST</a:t>
            </a:r>
            <a:endParaRPr/>
          </a:p>
        </p:txBody>
      </p:sp>
      <p:sp>
        <p:nvSpPr>
          <p:cNvPr id="1504" name="Google Shape;1504;p5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4"/>
          <p:cNvGrpSpPr/>
          <p:nvPr/>
        </p:nvGrpSpPr>
        <p:grpSpPr>
          <a:xfrm>
            <a:off x="7819199" y="752550"/>
            <a:ext cx="604800" cy="147600"/>
            <a:chOff x="7688649" y="828750"/>
            <a:chExt cx="604800" cy="147600"/>
          </a:xfrm>
        </p:grpSpPr>
        <p:sp>
          <p:nvSpPr>
            <p:cNvPr id="1509" name="Google Shape;1509;p5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12" name="Google Shape;1512;p54"/>
          <p:cNvPicPr preferRelativeResize="0"/>
          <p:nvPr/>
        </p:nvPicPr>
        <p:blipFill>
          <a:blip r:embed="rId5">
            <a:alphaModFix/>
          </a:blip>
          <a:stretch>
            <a:fillRect/>
          </a:stretch>
        </p:blipFill>
        <p:spPr>
          <a:xfrm>
            <a:off x="1562138" y="1221275"/>
            <a:ext cx="6019723" cy="3386075"/>
          </a:xfrm>
          <a:prstGeom prst="rect">
            <a:avLst/>
          </a:prstGeom>
          <a:noFill/>
          <a:ln>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55"/>
          <p:cNvSpPr/>
          <p:nvPr/>
        </p:nvSpPr>
        <p:spPr>
          <a:xfrm>
            <a:off x="5601175" y="2015900"/>
            <a:ext cx="2505600" cy="1103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txBox="1">
            <a:spLocks noGrp="1"/>
          </p:cNvSpPr>
          <p:nvPr>
            <p:ph type="subTitle" idx="1"/>
          </p:nvPr>
        </p:nvSpPr>
        <p:spPr>
          <a:xfrm>
            <a:off x="720000" y="1265100"/>
            <a:ext cx="7704300" cy="65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1700"/>
              <a:t>The points below are added up to a maximum total of 100.</a:t>
            </a:r>
            <a:endParaRPr sz="1700"/>
          </a:p>
        </p:txBody>
      </p:sp>
      <p:sp>
        <p:nvSpPr>
          <p:cNvPr id="1519" name="Google Shape;1519;p55"/>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UIC RUBRICS FOR EVALUATING STRENGTH</a:t>
            </a:r>
            <a:endParaRPr/>
          </a:p>
        </p:txBody>
      </p:sp>
      <p:sp>
        <p:nvSpPr>
          <p:cNvPr id="1520" name="Google Shape;1520;p55"/>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sz="2600"/>
              <a:t>		ADDITION POINTS</a:t>
            </a:r>
            <a:endParaRPr sz="2600"/>
          </a:p>
        </p:txBody>
      </p:sp>
      <p:sp>
        <p:nvSpPr>
          <p:cNvPr id="1521" name="Google Shape;1521;p55"/>
          <p:cNvSpPr txBox="1">
            <a:spLocks noGrp="1"/>
          </p:cNvSpPr>
          <p:nvPr>
            <p:ph type="subTitle" idx="3"/>
          </p:nvPr>
        </p:nvSpPr>
        <p:spPr>
          <a:xfrm>
            <a:off x="719975" y="2413609"/>
            <a:ext cx="4966200" cy="852000"/>
          </a:xfrm>
          <a:prstGeom prst="rect">
            <a:avLst/>
          </a:prstGeom>
        </p:spPr>
        <p:txBody>
          <a:bodyPr spcFirstLastPara="1" wrap="square" lIns="91425" tIns="91425" rIns="91425" bIns="91425" anchor="ctr" anchorCtr="0">
            <a:noAutofit/>
          </a:bodyPr>
          <a:lstStyle/>
          <a:p>
            <a:pPr marL="0" marR="0" lvl="0" indent="0" algn="l" rtl="0">
              <a:lnSpc>
                <a:spcPct val="150000"/>
              </a:lnSpc>
              <a:spcBef>
                <a:spcPts val="0"/>
              </a:spcBef>
              <a:spcAft>
                <a:spcPts val="0"/>
              </a:spcAft>
              <a:buNone/>
            </a:pPr>
            <a:r>
              <a:rPr lang="zh-TW" sz="1700" dirty="0"/>
              <a:t>Points are added for increased variety</a:t>
            </a:r>
            <a:endParaRPr sz="1700" dirty="0"/>
          </a:p>
        </p:txBody>
      </p:sp>
      <p:sp>
        <p:nvSpPr>
          <p:cNvPr id="1522" name="Google Shape;1522;p55"/>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sz="2600"/>
              <a:t>		DEDUCTION POINTS</a:t>
            </a:r>
            <a:endParaRPr sz="2600"/>
          </a:p>
        </p:txBody>
      </p:sp>
      <p:sp>
        <p:nvSpPr>
          <p:cNvPr id="1523" name="Google Shape;1523;p55"/>
          <p:cNvSpPr txBox="1">
            <a:spLocks noGrp="1"/>
          </p:cNvSpPr>
          <p:nvPr>
            <p:ph type="subTitle" idx="5"/>
          </p:nvPr>
        </p:nvSpPr>
        <p:spPr>
          <a:xfrm>
            <a:off x="719963" y="3872062"/>
            <a:ext cx="4966200" cy="6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1700"/>
              <a:t>Points are taken away if certain conditions are met</a:t>
            </a:r>
            <a:endParaRPr sz="1700"/>
          </a:p>
        </p:txBody>
      </p:sp>
      <p:sp>
        <p:nvSpPr>
          <p:cNvPr id="1524" name="Google Shape;1524;p55"/>
          <p:cNvSpPr txBox="1">
            <a:spLocks noGrp="1"/>
          </p:cNvSpPr>
          <p:nvPr>
            <p:ph type="subTitle" idx="6"/>
          </p:nvPr>
        </p:nvSpPr>
        <p:spPr>
          <a:xfrm>
            <a:off x="5686250" y="2080938"/>
            <a:ext cx="27381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sz="2200"/>
              <a:t>DETAILED RUBRICS</a:t>
            </a:r>
            <a:endParaRPr sz="2200"/>
          </a:p>
        </p:txBody>
      </p:sp>
      <p:sp>
        <p:nvSpPr>
          <p:cNvPr id="1525" name="Google Shape;1525;p55"/>
          <p:cNvSpPr txBox="1">
            <a:spLocks noGrp="1"/>
          </p:cNvSpPr>
          <p:nvPr>
            <p:ph type="subTitle" idx="7"/>
          </p:nvPr>
        </p:nvSpPr>
        <p:spPr>
          <a:xfrm>
            <a:off x="5686200" y="2497412"/>
            <a:ext cx="2738100" cy="6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ARE FEATURED ON THE</a:t>
            </a:r>
            <a:endParaRPr/>
          </a:p>
          <a:p>
            <a:pPr marL="0" lvl="0" indent="0" algn="l" rtl="0">
              <a:spcBef>
                <a:spcPts val="0"/>
              </a:spcBef>
              <a:spcAft>
                <a:spcPts val="0"/>
              </a:spcAft>
              <a:buNone/>
            </a:pPr>
            <a:r>
              <a:rPr lang="zh-TW"/>
              <a:t>NEXT PAGE</a:t>
            </a:r>
            <a:endParaRPr/>
          </a:p>
        </p:txBody>
      </p:sp>
      <p:grpSp>
        <p:nvGrpSpPr>
          <p:cNvPr id="1526" name="Google Shape;1526;p55"/>
          <p:cNvGrpSpPr/>
          <p:nvPr/>
        </p:nvGrpSpPr>
        <p:grpSpPr>
          <a:xfrm>
            <a:off x="719996" y="1824162"/>
            <a:ext cx="737100" cy="737100"/>
            <a:chOff x="991075" y="1881675"/>
            <a:chExt cx="737100" cy="737100"/>
          </a:xfrm>
        </p:grpSpPr>
        <p:sp>
          <p:nvSpPr>
            <p:cNvPr id="1527" name="Google Shape;1527;p55"/>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55"/>
          <p:cNvGrpSpPr/>
          <p:nvPr/>
        </p:nvGrpSpPr>
        <p:grpSpPr>
          <a:xfrm>
            <a:off x="910989" y="2015162"/>
            <a:ext cx="355101" cy="355103"/>
            <a:chOff x="490025" y="3758147"/>
            <a:chExt cx="409009" cy="409011"/>
          </a:xfrm>
        </p:grpSpPr>
        <p:sp>
          <p:nvSpPr>
            <p:cNvPr id="1530" name="Google Shape;1530;p55"/>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5"/>
          <p:cNvGrpSpPr/>
          <p:nvPr/>
        </p:nvGrpSpPr>
        <p:grpSpPr>
          <a:xfrm>
            <a:off x="720008" y="3220252"/>
            <a:ext cx="737100" cy="737100"/>
            <a:chOff x="991075" y="1881675"/>
            <a:chExt cx="737100" cy="737100"/>
          </a:xfrm>
        </p:grpSpPr>
        <p:sp>
          <p:nvSpPr>
            <p:cNvPr id="1543" name="Google Shape;1543;p55"/>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55"/>
          <p:cNvGrpSpPr/>
          <p:nvPr/>
        </p:nvGrpSpPr>
        <p:grpSpPr>
          <a:xfrm>
            <a:off x="910995" y="3411239"/>
            <a:ext cx="355099" cy="355099"/>
            <a:chOff x="1351729" y="3758147"/>
            <a:chExt cx="409006" cy="409006"/>
          </a:xfrm>
        </p:grpSpPr>
        <p:sp>
          <p:nvSpPr>
            <p:cNvPr id="1546" name="Google Shape;1546;p55"/>
            <p:cNvSpPr/>
            <p:nvPr/>
          </p:nvSpPr>
          <p:spPr>
            <a:xfrm>
              <a:off x="1683134" y="4081603"/>
              <a:ext cx="77599" cy="85550"/>
            </a:xfrm>
            <a:custGeom>
              <a:avLst/>
              <a:gdLst/>
              <a:ahLst/>
              <a:cxnLst/>
              <a:rect l="l" t="t" r="r" b="b"/>
              <a:pathLst>
                <a:path w="2713" h="2991" extrusionOk="0">
                  <a:moveTo>
                    <a:pt x="1" y="1"/>
                  </a:moveTo>
                  <a:lnTo>
                    <a:pt x="580" y="2990"/>
                  </a:lnTo>
                  <a:lnTo>
                    <a:pt x="2712" y="2990"/>
                  </a:lnTo>
                  <a:lnTo>
                    <a:pt x="2712" y="58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1539297" y="4081603"/>
              <a:ext cx="160460" cy="85550"/>
            </a:xfrm>
            <a:custGeom>
              <a:avLst/>
              <a:gdLst/>
              <a:ahLst/>
              <a:cxnLst/>
              <a:rect l="l" t="t" r="r" b="b"/>
              <a:pathLst>
                <a:path w="5610" h="2991" extrusionOk="0">
                  <a:moveTo>
                    <a:pt x="1" y="1"/>
                  </a:moveTo>
                  <a:lnTo>
                    <a:pt x="580" y="2990"/>
                  </a:lnTo>
                  <a:lnTo>
                    <a:pt x="5609" y="2990"/>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1396118" y="4081603"/>
              <a:ext cx="159774" cy="85550"/>
            </a:xfrm>
            <a:custGeom>
              <a:avLst/>
              <a:gdLst/>
              <a:ahLst/>
              <a:cxnLst/>
              <a:rect l="l" t="t" r="r" b="b"/>
              <a:pathLst>
                <a:path w="5586" h="2991" extrusionOk="0">
                  <a:moveTo>
                    <a:pt x="1" y="1"/>
                  </a:moveTo>
                  <a:lnTo>
                    <a:pt x="580" y="2990"/>
                  </a:lnTo>
                  <a:lnTo>
                    <a:pt x="5586" y="2990"/>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1351729" y="4081603"/>
              <a:ext cx="61009" cy="85550"/>
            </a:xfrm>
            <a:custGeom>
              <a:avLst/>
              <a:gdLst/>
              <a:ahLst/>
              <a:cxnLst/>
              <a:rect l="l" t="t" r="r" b="b"/>
              <a:pathLst>
                <a:path w="2133" h="2991" extrusionOk="0">
                  <a:moveTo>
                    <a:pt x="2132" y="1"/>
                  </a:moveTo>
                  <a:lnTo>
                    <a:pt x="0" y="580"/>
                  </a:lnTo>
                  <a:lnTo>
                    <a:pt x="0" y="2990"/>
                  </a:lnTo>
                  <a:lnTo>
                    <a:pt x="2132" y="2990"/>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1616864" y="4012673"/>
              <a:ext cx="143871" cy="85550"/>
            </a:xfrm>
            <a:custGeom>
              <a:avLst/>
              <a:gdLst/>
              <a:ahLst/>
              <a:cxnLst/>
              <a:rect l="l" t="t" r="r" b="b"/>
              <a:pathLst>
                <a:path w="5030" h="2991" extrusionOk="0">
                  <a:moveTo>
                    <a:pt x="0" y="1"/>
                  </a:moveTo>
                  <a:lnTo>
                    <a:pt x="579" y="2990"/>
                  </a:lnTo>
                  <a:lnTo>
                    <a:pt x="5029" y="2990"/>
                  </a:lnTo>
                  <a:lnTo>
                    <a:pt x="5029" y="58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1465048" y="4012673"/>
              <a:ext cx="168412" cy="85550"/>
            </a:xfrm>
            <a:custGeom>
              <a:avLst/>
              <a:gdLst/>
              <a:ahLst/>
              <a:cxnLst/>
              <a:rect l="l" t="t" r="r" b="b"/>
              <a:pathLst>
                <a:path w="5888" h="2991" extrusionOk="0">
                  <a:moveTo>
                    <a:pt x="1" y="1"/>
                  </a:moveTo>
                  <a:lnTo>
                    <a:pt x="488" y="2990"/>
                  </a:lnTo>
                  <a:lnTo>
                    <a:pt x="5887" y="2990"/>
                  </a:lnTo>
                  <a:lnTo>
                    <a:pt x="58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1351729" y="4012673"/>
              <a:ext cx="127281" cy="85550"/>
            </a:xfrm>
            <a:custGeom>
              <a:avLst/>
              <a:gdLst/>
              <a:ahLst/>
              <a:cxnLst/>
              <a:rect l="l" t="t" r="r" b="b"/>
              <a:pathLst>
                <a:path w="4450" h="2991" extrusionOk="0">
                  <a:moveTo>
                    <a:pt x="4450" y="1"/>
                  </a:moveTo>
                  <a:lnTo>
                    <a:pt x="0" y="580"/>
                  </a:lnTo>
                  <a:lnTo>
                    <a:pt x="0" y="2990"/>
                  </a:lnTo>
                  <a:lnTo>
                    <a:pt x="4450" y="2990"/>
                  </a:lnTo>
                  <a:lnTo>
                    <a:pt x="44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1683134" y="3959646"/>
              <a:ext cx="77599" cy="69618"/>
            </a:xfrm>
            <a:custGeom>
              <a:avLst/>
              <a:gdLst/>
              <a:ahLst/>
              <a:cxnLst/>
              <a:rect l="l" t="t" r="r" b="b"/>
              <a:pathLst>
                <a:path w="2713" h="2434" extrusionOk="0">
                  <a:moveTo>
                    <a:pt x="580" y="1"/>
                  </a:moveTo>
                  <a:lnTo>
                    <a:pt x="1" y="1159"/>
                  </a:lnTo>
                  <a:lnTo>
                    <a:pt x="580" y="2434"/>
                  </a:lnTo>
                  <a:lnTo>
                    <a:pt x="2712" y="2434"/>
                  </a:lnTo>
                  <a:lnTo>
                    <a:pt x="27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1539297" y="3959646"/>
              <a:ext cx="160460" cy="69618"/>
            </a:xfrm>
            <a:custGeom>
              <a:avLst/>
              <a:gdLst/>
              <a:ahLst/>
              <a:cxnLst/>
              <a:rect l="l" t="t" r="r" b="b"/>
              <a:pathLst>
                <a:path w="5610" h="2434" extrusionOk="0">
                  <a:moveTo>
                    <a:pt x="580" y="1"/>
                  </a:moveTo>
                  <a:lnTo>
                    <a:pt x="1" y="1159"/>
                  </a:lnTo>
                  <a:lnTo>
                    <a:pt x="580" y="2434"/>
                  </a:lnTo>
                  <a:lnTo>
                    <a:pt x="5609" y="2434"/>
                  </a:lnTo>
                  <a:lnTo>
                    <a:pt x="5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1396118" y="3959646"/>
              <a:ext cx="159774" cy="69618"/>
            </a:xfrm>
            <a:custGeom>
              <a:avLst/>
              <a:gdLst/>
              <a:ahLst/>
              <a:cxnLst/>
              <a:rect l="l" t="t" r="r" b="b"/>
              <a:pathLst>
                <a:path w="5586" h="2434" extrusionOk="0">
                  <a:moveTo>
                    <a:pt x="580" y="1"/>
                  </a:moveTo>
                  <a:lnTo>
                    <a:pt x="1" y="1159"/>
                  </a:lnTo>
                  <a:lnTo>
                    <a:pt x="580" y="2434"/>
                  </a:lnTo>
                  <a:lnTo>
                    <a:pt x="5586" y="2434"/>
                  </a:lnTo>
                  <a:lnTo>
                    <a:pt x="5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1351729" y="3959646"/>
              <a:ext cx="61009" cy="69618"/>
            </a:xfrm>
            <a:custGeom>
              <a:avLst/>
              <a:gdLst/>
              <a:ahLst/>
              <a:cxnLst/>
              <a:rect l="l" t="t" r="r" b="b"/>
              <a:pathLst>
                <a:path w="2133" h="2434" extrusionOk="0">
                  <a:moveTo>
                    <a:pt x="0" y="1"/>
                  </a:moveTo>
                  <a:lnTo>
                    <a:pt x="0" y="2434"/>
                  </a:lnTo>
                  <a:lnTo>
                    <a:pt x="2132" y="2434"/>
                  </a:lnTo>
                  <a:lnTo>
                    <a:pt x="21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1539297" y="3758147"/>
              <a:ext cx="127310" cy="281735"/>
            </a:xfrm>
            <a:custGeom>
              <a:avLst/>
              <a:gdLst/>
              <a:ahLst/>
              <a:cxnLst/>
              <a:rect l="l" t="t" r="r" b="b"/>
              <a:pathLst>
                <a:path w="4451" h="9850" extrusionOk="0">
                  <a:moveTo>
                    <a:pt x="580" y="0"/>
                  </a:moveTo>
                  <a:lnTo>
                    <a:pt x="1" y="4937"/>
                  </a:lnTo>
                  <a:lnTo>
                    <a:pt x="580" y="9850"/>
                  </a:lnTo>
                  <a:cubicBezTo>
                    <a:pt x="2712" y="9850"/>
                    <a:pt x="4450" y="8112"/>
                    <a:pt x="4450" y="5887"/>
                  </a:cubicBezTo>
                  <a:cubicBezTo>
                    <a:pt x="4450" y="2990"/>
                    <a:pt x="580" y="0"/>
                    <a:pt x="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1445828" y="3758147"/>
              <a:ext cx="110062" cy="281735"/>
            </a:xfrm>
            <a:custGeom>
              <a:avLst/>
              <a:gdLst/>
              <a:ahLst/>
              <a:cxnLst/>
              <a:rect l="l" t="t" r="r" b="b"/>
              <a:pathLst>
                <a:path w="3848" h="9850" extrusionOk="0">
                  <a:moveTo>
                    <a:pt x="3848" y="0"/>
                  </a:moveTo>
                  <a:cubicBezTo>
                    <a:pt x="3848" y="0"/>
                    <a:pt x="1" y="2990"/>
                    <a:pt x="1" y="5887"/>
                  </a:cubicBezTo>
                  <a:cubicBezTo>
                    <a:pt x="1" y="8112"/>
                    <a:pt x="1739" y="9850"/>
                    <a:pt x="3848" y="9850"/>
                  </a:cubicBezTo>
                  <a:lnTo>
                    <a:pt x="38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1539297" y="3866175"/>
              <a:ext cx="63669" cy="116040"/>
            </a:xfrm>
            <a:custGeom>
              <a:avLst/>
              <a:gdLst/>
              <a:ahLst/>
              <a:cxnLst/>
              <a:rect l="l" t="t" r="r" b="b"/>
              <a:pathLst>
                <a:path w="2226" h="4057" extrusionOk="0">
                  <a:moveTo>
                    <a:pt x="580" y="1"/>
                  </a:moveTo>
                  <a:lnTo>
                    <a:pt x="1" y="2411"/>
                  </a:lnTo>
                  <a:lnTo>
                    <a:pt x="580" y="4056"/>
                  </a:lnTo>
                  <a:cubicBezTo>
                    <a:pt x="1461" y="4056"/>
                    <a:pt x="2225" y="3384"/>
                    <a:pt x="2225" y="2504"/>
                  </a:cubicBezTo>
                  <a:cubicBezTo>
                    <a:pt x="2225" y="1252"/>
                    <a:pt x="580" y="1"/>
                    <a:pt x="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1508808" y="3866175"/>
              <a:ext cx="47080" cy="116040"/>
            </a:xfrm>
            <a:custGeom>
              <a:avLst/>
              <a:gdLst/>
              <a:ahLst/>
              <a:cxnLst/>
              <a:rect l="l" t="t" r="r" b="b"/>
              <a:pathLst>
                <a:path w="1646" h="4057" extrusionOk="0">
                  <a:moveTo>
                    <a:pt x="1646" y="1"/>
                  </a:moveTo>
                  <a:cubicBezTo>
                    <a:pt x="1646" y="1"/>
                    <a:pt x="1" y="1252"/>
                    <a:pt x="1" y="2504"/>
                  </a:cubicBezTo>
                  <a:cubicBezTo>
                    <a:pt x="1" y="3384"/>
                    <a:pt x="789" y="4056"/>
                    <a:pt x="1646" y="4056"/>
                  </a:cubicBezTo>
                  <a:lnTo>
                    <a:pt x="16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 name="Google Shape;1561;p55">
            <a:hlinkClick r:id="rId3" action="ppaction://hlinksldjump"/>
          </p:cNvPr>
          <p:cNvSpPr txBox="1">
            <a:spLocks noGrp="1"/>
          </p:cNvSpPr>
          <p:nvPr>
            <p:ph type="subTitle" idx="3"/>
          </p:nvPr>
        </p:nvSpPr>
        <p:spPr>
          <a:xfrm>
            <a:off x="7377425" y="4755900"/>
            <a:ext cx="1480200" cy="277800"/>
          </a:xfrm>
          <a:prstGeom prst="rect">
            <a:avLst/>
          </a:prstGeom>
        </p:spPr>
        <p:txBody>
          <a:bodyPr spcFirstLastPara="1" wrap="square" lIns="91425" tIns="91425" rIns="0" bIns="91425" anchor="t" anchorCtr="0">
            <a:noAutofit/>
          </a:bodyPr>
          <a:lstStyle/>
          <a:p>
            <a:pPr marL="0" lvl="0" indent="0" algn="r" rtl="0">
              <a:spcBef>
                <a:spcPts val="0"/>
              </a:spcBef>
              <a:spcAft>
                <a:spcPts val="0"/>
              </a:spcAft>
              <a:buNone/>
            </a:pPr>
            <a:r>
              <a:rPr lang="zh-TW" sz="1000">
                <a:latin typeface="Oswald"/>
                <a:ea typeface="Oswald"/>
                <a:cs typeface="Oswald"/>
                <a:sym typeface="Oswald"/>
              </a:rPr>
              <a:t>EVALUATION</a:t>
            </a:r>
            <a:r>
              <a:rPr lang="zh-TW" sz="1000">
                <a:solidFill>
                  <a:schemeClr val="dk2"/>
                </a:solidFill>
                <a:latin typeface="Oswald"/>
                <a:ea typeface="Oswald"/>
                <a:cs typeface="Oswald"/>
                <a:sym typeface="Oswald"/>
              </a:rPr>
              <a:t>.HTML</a:t>
            </a:r>
            <a:endParaRPr sz="1000">
              <a:solidFill>
                <a:schemeClr val="dk2"/>
              </a:solidFill>
              <a:latin typeface="Oswald"/>
              <a:ea typeface="Oswald"/>
              <a:cs typeface="Oswald"/>
              <a:sym typeface="Oswald"/>
            </a:endParaRPr>
          </a:p>
        </p:txBody>
      </p:sp>
      <p:sp>
        <p:nvSpPr>
          <p:cNvPr id="1562" name="Google Shape;1562;p5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55"/>
          <p:cNvGrpSpPr/>
          <p:nvPr/>
        </p:nvGrpSpPr>
        <p:grpSpPr>
          <a:xfrm>
            <a:off x="7819199" y="752550"/>
            <a:ext cx="604800" cy="147600"/>
            <a:chOff x="7688649" y="828750"/>
            <a:chExt cx="604800" cy="147600"/>
          </a:xfrm>
        </p:grpSpPr>
        <p:sp>
          <p:nvSpPr>
            <p:cNvPr id="1567" name="Google Shape;1567;p5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0" name="Google Shape;1570;p55"/>
          <p:cNvSpPr txBox="1"/>
          <p:nvPr/>
        </p:nvSpPr>
        <p:spPr>
          <a:xfrm>
            <a:off x="796200" y="109800"/>
            <a:ext cx="25056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cxnSp>
        <p:nvCxnSpPr>
          <p:cNvPr id="1571" name="Google Shape;1571;p55"/>
          <p:cNvCxnSpPr/>
          <p:nvPr/>
        </p:nvCxnSpPr>
        <p:spPr>
          <a:xfrm rot="10800000" flipH="1">
            <a:off x="5686238" y="2495538"/>
            <a:ext cx="2279700" cy="4200"/>
          </a:xfrm>
          <a:prstGeom prst="straightConnector1">
            <a:avLst/>
          </a:prstGeom>
          <a:noFill/>
          <a:ln w="9525" cap="flat" cmpd="sng">
            <a:solidFill>
              <a:schemeClr val="dk2"/>
            </a:solidFill>
            <a:prstDash val="solid"/>
            <a:round/>
            <a:headEnd type="none" w="med" len="med"/>
            <a:tailEnd type="stealth" w="med" len="med"/>
          </a:ln>
        </p:spPr>
      </p:cxn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75"/>
        <p:cNvGrpSpPr/>
        <p:nvPr/>
      </p:nvGrpSpPr>
      <p:grpSpPr>
        <a:xfrm>
          <a:off x="0" y="0"/>
          <a:ext cx="0" cy="0"/>
          <a:chOff x="0" y="0"/>
          <a:chExt cx="0" cy="0"/>
        </a:xfrm>
      </p:grpSpPr>
      <p:sp>
        <p:nvSpPr>
          <p:cNvPr id="1576" name="Google Shape;1576;p56"/>
          <p:cNvSpPr txBox="1">
            <a:spLocks noGrp="1"/>
          </p:cNvSpPr>
          <p:nvPr>
            <p:ph type="subTitle" idx="1"/>
          </p:nvPr>
        </p:nvSpPr>
        <p:spPr>
          <a:xfrm>
            <a:off x="796200" y="109800"/>
            <a:ext cx="2244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577" name="Google Shape;1577;p56"/>
          <p:cNvGrpSpPr/>
          <p:nvPr/>
        </p:nvGrpSpPr>
        <p:grpSpPr>
          <a:xfrm>
            <a:off x="299286" y="189025"/>
            <a:ext cx="133205" cy="119344"/>
            <a:chOff x="222150" y="185025"/>
            <a:chExt cx="170100" cy="152400"/>
          </a:xfrm>
        </p:grpSpPr>
        <p:cxnSp>
          <p:nvCxnSpPr>
            <p:cNvPr id="1578" name="Google Shape;1578;p5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79" name="Google Shape;1579;p5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80" name="Google Shape;1580;p5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81" name="Google Shape;1581;p56"/>
          <p:cNvGrpSpPr/>
          <p:nvPr/>
        </p:nvGrpSpPr>
        <p:grpSpPr>
          <a:xfrm>
            <a:off x="286625" y="3999999"/>
            <a:ext cx="145867" cy="958251"/>
            <a:chOff x="286625" y="3923799"/>
            <a:chExt cx="145867" cy="958251"/>
          </a:xfrm>
        </p:grpSpPr>
        <p:sp>
          <p:nvSpPr>
            <p:cNvPr id="1582" name="Google Shape;1582;p5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 name="Google Shape;1583;p56"/>
            <p:cNvGrpSpPr/>
            <p:nvPr/>
          </p:nvGrpSpPr>
          <p:grpSpPr>
            <a:xfrm>
              <a:off x="298112" y="4342643"/>
              <a:ext cx="110182" cy="126862"/>
              <a:chOff x="281100" y="2027800"/>
              <a:chExt cx="140700" cy="162000"/>
            </a:xfrm>
          </p:grpSpPr>
          <p:sp>
            <p:nvSpPr>
              <p:cNvPr id="1584" name="Google Shape;1584;p5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 name="Google Shape;1585;p56"/>
              <p:cNvGrpSpPr/>
              <p:nvPr/>
            </p:nvGrpSpPr>
            <p:grpSpPr>
              <a:xfrm>
                <a:off x="308875" y="2088450"/>
                <a:ext cx="85200" cy="40700"/>
                <a:chOff x="308875" y="2087000"/>
                <a:chExt cx="85200" cy="40700"/>
              </a:xfrm>
            </p:grpSpPr>
            <p:cxnSp>
              <p:nvCxnSpPr>
                <p:cNvPr id="1586" name="Google Shape;1586;p5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5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88" name="Google Shape;1588;p56"/>
            <p:cNvGrpSpPr/>
            <p:nvPr/>
          </p:nvGrpSpPr>
          <p:grpSpPr>
            <a:xfrm>
              <a:off x="286625" y="3923799"/>
              <a:ext cx="133200" cy="133200"/>
              <a:chOff x="286625" y="3648899"/>
              <a:chExt cx="133200" cy="133200"/>
            </a:xfrm>
          </p:grpSpPr>
          <p:sp>
            <p:nvSpPr>
              <p:cNvPr id="1589" name="Google Shape;1589;p5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1" name="Google Shape;1591;p56">
            <a:hlinkClick r:id=""/>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592" name="Google Shape;1592;p56">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POINTS FOR ADDITION</a:t>
            </a:r>
            <a:endParaRPr/>
          </a:p>
        </p:txBody>
      </p:sp>
      <p:sp>
        <p:nvSpPr>
          <p:cNvPr id="1594" name="Google Shape;1594;p56">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a:hlinkClick r:id=""/>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 name="Google Shape;1598;p56"/>
          <p:cNvGrpSpPr/>
          <p:nvPr/>
        </p:nvGrpSpPr>
        <p:grpSpPr>
          <a:xfrm>
            <a:off x="7819199" y="752550"/>
            <a:ext cx="604800" cy="147600"/>
            <a:chOff x="7688649" y="828750"/>
            <a:chExt cx="604800" cy="147600"/>
          </a:xfrm>
        </p:grpSpPr>
        <p:sp>
          <p:nvSpPr>
            <p:cNvPr id="1599" name="Google Shape;1599;p5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602" name="Google Shape;1602;p56"/>
          <p:cNvGraphicFramePr/>
          <p:nvPr/>
        </p:nvGraphicFramePr>
        <p:xfrm>
          <a:off x="720000" y="1181830"/>
          <a:ext cx="7704000" cy="3554554"/>
        </p:xfrm>
        <a:graphic>
          <a:graphicData uri="http://schemas.openxmlformats.org/drawingml/2006/table">
            <a:tbl>
              <a:tblPr>
                <a:noFill/>
                <a:tableStyleId>{FC331109-63F2-4F8D-BA44-9D6781DBC399}</a:tableStyleId>
              </a:tblPr>
              <a:tblGrid>
                <a:gridCol w="4868600">
                  <a:extLst>
                    <a:ext uri="{9D8B030D-6E8A-4147-A177-3AD203B41FA5}">
                      <a16:colId xmlns:a16="http://schemas.microsoft.com/office/drawing/2014/main" val="20000"/>
                    </a:ext>
                  </a:extLst>
                </a:gridCol>
                <a:gridCol w="2835400">
                  <a:extLst>
                    <a:ext uri="{9D8B030D-6E8A-4147-A177-3AD203B41FA5}">
                      <a16:colId xmlns:a16="http://schemas.microsoft.com/office/drawing/2014/main" val="20001"/>
                    </a:ext>
                  </a:extLst>
                </a:gridCol>
              </a:tblGrid>
              <a:tr h="482350">
                <a:tc>
                  <a:txBody>
                    <a:bodyPr/>
                    <a:lstStyle/>
                    <a:p>
                      <a:pPr marL="0" lvl="0" indent="0" algn="ctr" rtl="0">
                        <a:spcBef>
                          <a:spcPts val="0"/>
                        </a:spcBef>
                        <a:spcAft>
                          <a:spcPts val="0"/>
                        </a:spcAft>
                        <a:buNone/>
                      </a:pP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Rate</a:t>
                      </a:r>
                      <a:endParaRPr sz="1800">
                        <a:solidFill>
                          <a:schemeClr val="lt1"/>
                        </a:solidFill>
                        <a:latin typeface="Fira Code"/>
                        <a:ea typeface="Fira Code"/>
                        <a:cs typeface="Fira Code"/>
                        <a:sym typeface="Fira Code"/>
                      </a:endParaRPr>
                    </a:p>
                  </a:txBody>
                  <a:tcPr marL="91425" marR="91425" marT="91425" marB="91425" anchor="ctr"/>
                </a:tc>
                <a:extLst>
                  <a:ext uri="{0D108BD9-81ED-4DB2-BD59-A6C34878D82A}">
                    <a16:rowId xmlns:a16="http://schemas.microsoft.com/office/drawing/2014/main" val="10000"/>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Number of char</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+4</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1"/>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Upper/lowercase Letters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+2(</a:t>
                      </a:r>
                      <a:r>
                        <a:rPr lang="zh-TW" sz="1800" i="1">
                          <a:solidFill>
                            <a:schemeClr val="lt1"/>
                          </a:solidFill>
                          <a:latin typeface="Times New Roman"/>
                          <a:ea typeface="Times New Roman"/>
                          <a:cs typeface="Times New Roman"/>
                          <a:sym typeface="Times New Roman"/>
                        </a:rPr>
                        <a:t>len-n</a:t>
                      </a:r>
                      <a:r>
                        <a:rPr lang="zh-TW" sz="1800">
                          <a:solidFill>
                            <a:schemeClr val="lt1"/>
                          </a:solidFill>
                          <a:latin typeface="Times New Roman"/>
                          <a:ea typeface="Times New Roman"/>
                          <a:cs typeface="Times New Roman"/>
                          <a:sym typeface="Times New Roman"/>
                        </a:rPr>
                        <a:t>)</a:t>
                      </a:r>
                      <a:endParaRPr sz="1800">
                        <a:solidFill>
                          <a:schemeClr val="lt1"/>
                        </a:solidFill>
                      </a:endParaRPr>
                    </a:p>
                  </a:txBody>
                  <a:tcPr marL="91425" marR="91425" marT="91425" marB="91425" anchor="ctr"/>
                </a:tc>
                <a:extLst>
                  <a:ext uri="{0D108BD9-81ED-4DB2-BD59-A6C34878D82A}">
                    <a16:rowId xmlns:a16="http://schemas.microsoft.com/office/drawing/2014/main" val="10002"/>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Numbers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+4</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3"/>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Symbols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+6</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4"/>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Numbers/Symbols in the middle</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+2</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5"/>
                  </a:ext>
                </a:extLst>
              </a:tr>
              <a:tr h="482350">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Requirements met</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a:solidFill>
                            <a:schemeClr val="lt1"/>
                          </a:solidFill>
                          <a:latin typeface="Times New Roman"/>
                          <a:ea typeface="Times New Roman"/>
                          <a:cs typeface="Times New Roman"/>
                          <a:sym typeface="Times New Roman"/>
                        </a:rPr>
                        <a:t>+2</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1603" name="Google Shape;1603;p56"/>
          <p:cNvSpPr txBox="1"/>
          <p:nvPr/>
        </p:nvSpPr>
        <p:spPr>
          <a:xfrm>
            <a:off x="796200" y="4610100"/>
            <a:ext cx="7127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TW" i="1">
                <a:solidFill>
                  <a:schemeClr val="lt1"/>
                </a:solidFill>
                <a:latin typeface="Times New Roman"/>
                <a:ea typeface="Times New Roman"/>
                <a:cs typeface="Times New Roman"/>
                <a:sym typeface="Times New Roman"/>
              </a:rPr>
              <a:t>* n </a:t>
            </a:r>
            <a:r>
              <a:rPr lang="zh-TW" sz="1100">
                <a:solidFill>
                  <a:schemeClr val="lt1"/>
                </a:solidFill>
                <a:latin typeface="Fira Code"/>
                <a:ea typeface="Fira Code"/>
                <a:cs typeface="Fira Code"/>
                <a:sym typeface="Fira Code"/>
              </a:rPr>
              <a:t>refers to the total amount of occurences for each category</a:t>
            </a:r>
            <a:endParaRPr sz="1100">
              <a:solidFill>
                <a:schemeClr val="lt1"/>
              </a:solidFill>
              <a:latin typeface="Fira Code"/>
              <a:ea typeface="Fira Code"/>
              <a:cs typeface="Fira Code"/>
              <a:sym typeface="Fira Code"/>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07"/>
        <p:cNvGrpSpPr/>
        <p:nvPr/>
      </p:nvGrpSpPr>
      <p:grpSpPr>
        <a:xfrm>
          <a:off x="0" y="0"/>
          <a:ext cx="0" cy="0"/>
          <a:chOff x="0" y="0"/>
          <a:chExt cx="0" cy="0"/>
        </a:xfrm>
      </p:grpSpPr>
      <p:sp>
        <p:nvSpPr>
          <p:cNvPr id="1608" name="Google Shape;1608;p57"/>
          <p:cNvSpPr txBox="1">
            <a:spLocks noGrp="1"/>
          </p:cNvSpPr>
          <p:nvPr>
            <p:ph type="subTitle" idx="1"/>
          </p:nvPr>
        </p:nvSpPr>
        <p:spPr>
          <a:xfrm>
            <a:off x="796200" y="109800"/>
            <a:ext cx="23748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609" name="Google Shape;1609;p57"/>
          <p:cNvGrpSpPr/>
          <p:nvPr/>
        </p:nvGrpSpPr>
        <p:grpSpPr>
          <a:xfrm>
            <a:off x="299286" y="189025"/>
            <a:ext cx="133205" cy="119344"/>
            <a:chOff x="222150" y="185025"/>
            <a:chExt cx="170100" cy="152400"/>
          </a:xfrm>
        </p:grpSpPr>
        <p:cxnSp>
          <p:nvCxnSpPr>
            <p:cNvPr id="1610" name="Google Shape;1610;p5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11" name="Google Shape;1611;p5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12" name="Google Shape;1612;p5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613" name="Google Shape;1613;p57"/>
          <p:cNvGrpSpPr/>
          <p:nvPr/>
        </p:nvGrpSpPr>
        <p:grpSpPr>
          <a:xfrm>
            <a:off x="286625" y="3999999"/>
            <a:ext cx="145867" cy="958251"/>
            <a:chOff x="286625" y="3923799"/>
            <a:chExt cx="145867" cy="958251"/>
          </a:xfrm>
        </p:grpSpPr>
        <p:sp>
          <p:nvSpPr>
            <p:cNvPr id="1614" name="Google Shape;1614;p5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5" name="Google Shape;1615;p57"/>
            <p:cNvGrpSpPr/>
            <p:nvPr/>
          </p:nvGrpSpPr>
          <p:grpSpPr>
            <a:xfrm>
              <a:off x="298112" y="4342643"/>
              <a:ext cx="110182" cy="126862"/>
              <a:chOff x="281100" y="2027800"/>
              <a:chExt cx="140700" cy="162000"/>
            </a:xfrm>
          </p:grpSpPr>
          <p:sp>
            <p:nvSpPr>
              <p:cNvPr id="1616" name="Google Shape;1616;p5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 name="Google Shape;1617;p57"/>
              <p:cNvGrpSpPr/>
              <p:nvPr/>
            </p:nvGrpSpPr>
            <p:grpSpPr>
              <a:xfrm>
                <a:off x="308875" y="2088450"/>
                <a:ext cx="85200" cy="40700"/>
                <a:chOff x="308875" y="2087000"/>
                <a:chExt cx="85200" cy="40700"/>
              </a:xfrm>
            </p:grpSpPr>
            <p:cxnSp>
              <p:nvCxnSpPr>
                <p:cNvPr id="1618" name="Google Shape;1618;p5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5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20" name="Google Shape;1620;p57"/>
            <p:cNvGrpSpPr/>
            <p:nvPr/>
          </p:nvGrpSpPr>
          <p:grpSpPr>
            <a:xfrm>
              <a:off x="286625" y="3923799"/>
              <a:ext cx="133200" cy="133200"/>
              <a:chOff x="286625" y="3648899"/>
              <a:chExt cx="133200" cy="133200"/>
            </a:xfrm>
          </p:grpSpPr>
          <p:sp>
            <p:nvSpPr>
              <p:cNvPr id="1621" name="Google Shape;1621;p5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3" name="Google Shape;1623;p57">
            <a:hlinkClick r:id=""/>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624" name="Google Shape;1624;p57">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POINTS FOR DEDUCTION</a:t>
            </a:r>
            <a:endParaRPr/>
          </a:p>
        </p:txBody>
      </p:sp>
      <p:sp>
        <p:nvSpPr>
          <p:cNvPr id="1626" name="Google Shape;1626;p57">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a:hlinkClick r:id=""/>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0" name="Google Shape;1630;p57"/>
          <p:cNvGrpSpPr/>
          <p:nvPr/>
        </p:nvGrpSpPr>
        <p:grpSpPr>
          <a:xfrm>
            <a:off x="7819199" y="752550"/>
            <a:ext cx="604800" cy="147600"/>
            <a:chOff x="7688649" y="828750"/>
            <a:chExt cx="604800" cy="147600"/>
          </a:xfrm>
        </p:grpSpPr>
        <p:sp>
          <p:nvSpPr>
            <p:cNvPr id="1631" name="Google Shape;1631;p5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634" name="Google Shape;1634;p57"/>
          <p:cNvGraphicFramePr/>
          <p:nvPr/>
        </p:nvGraphicFramePr>
        <p:xfrm>
          <a:off x="720000" y="1153505"/>
          <a:ext cx="7642750" cy="3529374"/>
        </p:xfrm>
        <a:graphic>
          <a:graphicData uri="http://schemas.openxmlformats.org/drawingml/2006/table">
            <a:tbl>
              <a:tblPr>
                <a:noFill/>
                <a:tableStyleId>{FC331109-63F2-4F8D-BA44-9D6781DBC399}</a:tableStyleId>
              </a:tblPr>
              <a:tblGrid>
                <a:gridCol w="5281575">
                  <a:extLst>
                    <a:ext uri="{9D8B030D-6E8A-4147-A177-3AD203B41FA5}">
                      <a16:colId xmlns:a16="http://schemas.microsoft.com/office/drawing/2014/main" val="20000"/>
                    </a:ext>
                  </a:extLst>
                </a:gridCol>
                <a:gridCol w="2361175">
                  <a:extLst>
                    <a:ext uri="{9D8B030D-6E8A-4147-A177-3AD203B41FA5}">
                      <a16:colId xmlns:a16="http://schemas.microsoft.com/office/drawing/2014/main" val="20001"/>
                    </a:ext>
                  </a:extLst>
                </a:gridCol>
              </a:tblGrid>
              <a:tr h="439500">
                <a:tc>
                  <a:txBody>
                    <a:bodyPr/>
                    <a:lstStyle/>
                    <a:p>
                      <a:pPr marL="0" lvl="0" indent="0" algn="ctr" rtl="0">
                        <a:spcBef>
                          <a:spcPts val="0"/>
                        </a:spcBef>
                        <a:spcAft>
                          <a:spcPts val="0"/>
                        </a:spcAft>
                        <a:buNone/>
                      </a:pP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Rate</a:t>
                      </a:r>
                      <a:endParaRPr sz="1800">
                        <a:solidFill>
                          <a:schemeClr val="lt1"/>
                        </a:solidFill>
                        <a:latin typeface="Fira Code"/>
                        <a:ea typeface="Fira Code"/>
                        <a:cs typeface="Fira Code"/>
                        <a:sym typeface="Fira Code"/>
                      </a:endParaRPr>
                    </a:p>
                  </a:txBody>
                  <a:tcPr marL="91425" marR="91425" marT="91425" marB="91425" anchor="ctr"/>
                </a:tc>
                <a:extLst>
                  <a:ext uri="{0D108BD9-81ED-4DB2-BD59-A6C34878D82A}">
                    <a16:rowId xmlns:a16="http://schemas.microsoft.com/office/drawing/2014/main" val="10000"/>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Letters only</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−n</a:t>
                      </a:r>
                      <a:endParaRPr sz="1800" i="1">
                        <a:solidFill>
                          <a:schemeClr val="lt1"/>
                        </a:solidFill>
                        <a:latin typeface="Times New Roman"/>
                        <a:ea typeface="Times New Roman"/>
                        <a:cs typeface="Times New Roman"/>
                        <a:sym typeface="Times New Roman"/>
                      </a:endParaRPr>
                    </a:p>
                  </a:txBody>
                  <a:tcPr marL="91425" marR="91425" marT="91425" marB="91425" anchor="ctr"/>
                </a:tc>
                <a:extLst>
                  <a:ext uri="{0D108BD9-81ED-4DB2-BD59-A6C34878D82A}">
                    <a16:rowId xmlns:a16="http://schemas.microsoft.com/office/drawing/2014/main" val="10001"/>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Numbers only</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−n</a:t>
                      </a:r>
                      <a:endParaRPr sz="1800">
                        <a:solidFill>
                          <a:schemeClr val="lt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Repeat Characters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a:t>
                      </a:r>
                      <a:endParaRPr sz="1800">
                        <a:solidFill>
                          <a:schemeClr val="lt1"/>
                        </a:solidFill>
                      </a:endParaRPr>
                    </a:p>
                  </a:txBody>
                  <a:tcPr marL="91425" marR="91425" marT="91425" marB="91425" anchor="ctr"/>
                </a:tc>
                <a:extLst>
                  <a:ext uri="{0D108BD9-81ED-4DB2-BD59-A6C34878D82A}">
                    <a16:rowId xmlns:a16="http://schemas.microsoft.com/office/drawing/2014/main" val="10003"/>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Consecutive upper/lowercase letters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a:t>
                      </a:r>
                      <a:r>
                        <a:rPr lang="zh-TW" sz="1800">
                          <a:solidFill>
                            <a:schemeClr val="lt1"/>
                          </a:solidFill>
                          <a:latin typeface="Times New Roman"/>
                          <a:ea typeface="Times New Roman"/>
                          <a:cs typeface="Times New Roman"/>
                          <a:sym typeface="Times New Roman"/>
                        </a:rPr>
                        <a:t>2</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4"/>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Consecutive numbers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a:t>
                      </a:r>
                      <a:r>
                        <a:rPr lang="zh-TW" sz="1800">
                          <a:solidFill>
                            <a:schemeClr val="lt1"/>
                          </a:solidFill>
                          <a:latin typeface="Times New Roman"/>
                          <a:ea typeface="Times New Roman"/>
                          <a:cs typeface="Times New Roman"/>
                          <a:sym typeface="Times New Roman"/>
                        </a:rPr>
                        <a:t>2</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5"/>
                  </a:ext>
                </a:extLst>
              </a:tr>
              <a:tr h="494225">
                <a:tc>
                  <a:txBody>
                    <a:bodyPr/>
                    <a:lstStyle/>
                    <a:p>
                      <a:pPr marL="0" lvl="0" indent="0" algn="ctr" rtl="0">
                        <a:spcBef>
                          <a:spcPts val="0"/>
                        </a:spcBef>
                        <a:spcAft>
                          <a:spcPts val="0"/>
                        </a:spcAft>
                        <a:buNone/>
                      </a:pPr>
                      <a:r>
                        <a:rPr lang="zh-TW" sz="1800">
                          <a:solidFill>
                            <a:schemeClr val="lt1"/>
                          </a:solidFill>
                          <a:latin typeface="Fira Code"/>
                          <a:ea typeface="Fira Code"/>
                          <a:cs typeface="Fira Code"/>
                          <a:sym typeface="Fira Code"/>
                        </a:rPr>
                        <a:t>Sequential letters/numbers/symbols</a:t>
                      </a:r>
                      <a:endParaRPr sz="1800">
                        <a:solidFill>
                          <a:schemeClr val="lt1"/>
                        </a:solidFill>
                        <a:latin typeface="Fira Code"/>
                        <a:ea typeface="Fira Code"/>
                        <a:cs typeface="Fira Code"/>
                        <a:sym typeface="Fira Code"/>
                      </a:endParaRPr>
                    </a:p>
                  </a:txBody>
                  <a:tcPr marL="91425" marR="91425" marT="91425" marB="91425" anchor="ctr"/>
                </a:tc>
                <a:tc>
                  <a:txBody>
                    <a:bodyPr/>
                    <a:lstStyle/>
                    <a:p>
                      <a:pPr marL="0" lvl="0" indent="0" algn="ctr" rtl="0">
                        <a:lnSpc>
                          <a:spcPct val="120000"/>
                        </a:lnSpc>
                        <a:spcBef>
                          <a:spcPts val="1100"/>
                        </a:spcBef>
                        <a:spcAft>
                          <a:spcPts val="1100"/>
                        </a:spcAft>
                        <a:buNone/>
                      </a:pPr>
                      <a:r>
                        <a:rPr lang="zh-TW" sz="1800" i="1">
                          <a:solidFill>
                            <a:schemeClr val="lt1"/>
                          </a:solidFill>
                          <a:latin typeface="Times New Roman"/>
                          <a:ea typeface="Times New Roman"/>
                          <a:cs typeface="Times New Roman"/>
                          <a:sym typeface="Times New Roman"/>
                        </a:rPr>
                        <a:t>−</a:t>
                      </a:r>
                      <a:r>
                        <a:rPr lang="zh-TW" sz="1800">
                          <a:solidFill>
                            <a:schemeClr val="lt1"/>
                          </a:solidFill>
                          <a:latin typeface="Times New Roman"/>
                          <a:ea typeface="Times New Roman"/>
                          <a:cs typeface="Times New Roman"/>
                          <a:sym typeface="Times New Roman"/>
                        </a:rPr>
                        <a:t>3</a:t>
                      </a:r>
                      <a:r>
                        <a:rPr lang="zh-TW" sz="1800" i="1">
                          <a:solidFill>
                            <a:schemeClr val="lt1"/>
                          </a:solidFill>
                          <a:latin typeface="Times New Roman"/>
                          <a:ea typeface="Times New Roman"/>
                          <a:cs typeface="Times New Roman"/>
                          <a:sym typeface="Times New Roman"/>
                        </a:rPr>
                        <a:t>n</a:t>
                      </a:r>
                      <a:endParaRPr sz="1800">
                        <a:solidFill>
                          <a:schemeClr val="lt1"/>
                        </a:solidFill>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1635" name="Google Shape;1635;p57"/>
          <p:cNvSpPr txBox="1"/>
          <p:nvPr/>
        </p:nvSpPr>
        <p:spPr>
          <a:xfrm>
            <a:off x="796200" y="4610100"/>
            <a:ext cx="7127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TW" i="1">
                <a:solidFill>
                  <a:schemeClr val="lt1"/>
                </a:solidFill>
                <a:latin typeface="Times New Roman"/>
                <a:ea typeface="Times New Roman"/>
                <a:cs typeface="Times New Roman"/>
                <a:sym typeface="Times New Roman"/>
              </a:rPr>
              <a:t>* n </a:t>
            </a:r>
            <a:r>
              <a:rPr lang="zh-TW" sz="1100">
                <a:solidFill>
                  <a:schemeClr val="lt1"/>
                </a:solidFill>
                <a:latin typeface="Fira Code"/>
                <a:ea typeface="Fira Code"/>
                <a:cs typeface="Fira Code"/>
                <a:sym typeface="Fira Code"/>
              </a:rPr>
              <a:t>refers to the total amount of occurences for each category</a:t>
            </a:r>
            <a:endParaRPr sz="1100">
              <a:solidFill>
                <a:schemeClr val="lt1"/>
              </a:solidFill>
              <a:latin typeface="Fira Code"/>
              <a:ea typeface="Fira Code"/>
              <a:cs typeface="Fira Code"/>
              <a:sym typeface="Fira Code"/>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sp>
        <p:nvSpPr>
          <p:cNvPr id="1640" name="Google Shape;1640;p58"/>
          <p:cNvSpPr txBox="1">
            <a:spLocks noGrp="1"/>
          </p:cNvSpPr>
          <p:nvPr>
            <p:ph type="subTitle" idx="1"/>
          </p:nvPr>
        </p:nvSpPr>
        <p:spPr>
          <a:xfrm>
            <a:off x="11493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Non-encrypted</a:t>
            </a:r>
            <a:endParaRPr sz="2600"/>
          </a:p>
        </p:txBody>
      </p:sp>
      <p:sp>
        <p:nvSpPr>
          <p:cNvPr id="1641" name="Google Shape;1641;p58"/>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lt2"/>
                </a:solidFill>
              </a:rPr>
              <a:t>SOCIAL</a:t>
            </a:r>
            <a:endParaRPr>
              <a:solidFill>
                <a:schemeClr val="lt2"/>
              </a:solidFill>
            </a:endParaRPr>
          </a:p>
        </p:txBody>
      </p:sp>
      <p:sp>
        <p:nvSpPr>
          <p:cNvPr id="1642" name="Google Shape;1642;p58"/>
          <p:cNvSpPr txBox="1">
            <a:spLocks noGrp="1"/>
          </p:cNvSpPr>
          <p:nvPr>
            <p:ph type="subTitle" idx="2"/>
          </p:nvPr>
        </p:nvSpPr>
        <p:spPr>
          <a:xfrm>
            <a:off x="796200" y="109800"/>
            <a:ext cx="23748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1643" name="Google Shape;1643;p58">
            <a:hlinkClick r:id=""/>
          </p:cNvPr>
          <p:cNvSpPr txBox="1">
            <a:spLocks noGrp="1"/>
          </p:cNvSpPr>
          <p:nvPr>
            <p:ph type="subTitle" idx="2"/>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644" name="Google Shape;1644;p58">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txBox="1">
            <a:spLocks noGrp="1"/>
          </p:cNvSpPr>
          <p:nvPr>
            <p:ph type="subTitle" idx="1"/>
          </p:nvPr>
        </p:nvSpPr>
        <p:spPr>
          <a:xfrm>
            <a:off x="50502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Encrypted</a:t>
            </a:r>
            <a:endParaRPr sz="2600"/>
          </a:p>
        </p:txBody>
      </p:sp>
      <p:pic>
        <p:nvPicPr>
          <p:cNvPr id="1647" name="Google Shape;1647;p58" title="圖表"/>
          <p:cNvPicPr preferRelativeResize="0"/>
          <p:nvPr/>
        </p:nvPicPr>
        <p:blipFill>
          <a:blip r:embed="rId3">
            <a:alphaModFix/>
          </a:blip>
          <a:stretch>
            <a:fillRect/>
          </a:stretch>
        </p:blipFill>
        <p:spPr>
          <a:xfrm>
            <a:off x="872100" y="2147600"/>
            <a:ext cx="3498900" cy="2129389"/>
          </a:xfrm>
          <a:prstGeom prst="rect">
            <a:avLst/>
          </a:prstGeom>
          <a:noFill/>
          <a:ln>
            <a:noFill/>
          </a:ln>
        </p:spPr>
      </p:pic>
      <p:pic>
        <p:nvPicPr>
          <p:cNvPr id="1648" name="Google Shape;1648;p58" title="圖表"/>
          <p:cNvPicPr preferRelativeResize="0"/>
          <p:nvPr/>
        </p:nvPicPr>
        <p:blipFill>
          <a:blip r:embed="rId4">
            <a:alphaModFix/>
          </a:blip>
          <a:stretch>
            <a:fillRect/>
          </a:stretch>
        </p:blipFill>
        <p:spPr>
          <a:xfrm>
            <a:off x="4773000" y="2147600"/>
            <a:ext cx="3498900" cy="2129393"/>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2"/>
          <p:cNvSpPr txBox="1">
            <a:spLocks noGrp="1"/>
          </p:cNvSpPr>
          <p:nvPr>
            <p:ph type="subTitle" idx="1"/>
          </p:nvPr>
        </p:nvSpPr>
        <p:spPr>
          <a:xfrm>
            <a:off x="796200" y="109800"/>
            <a:ext cx="2440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700" name="Google Shape;700;p32"/>
          <p:cNvGrpSpPr/>
          <p:nvPr/>
        </p:nvGrpSpPr>
        <p:grpSpPr>
          <a:xfrm>
            <a:off x="299286" y="189025"/>
            <a:ext cx="133205" cy="119344"/>
            <a:chOff x="222150" y="185025"/>
            <a:chExt cx="170100" cy="152400"/>
          </a:xfrm>
        </p:grpSpPr>
        <p:cxnSp>
          <p:nvCxnSpPr>
            <p:cNvPr id="701" name="Google Shape;701;p3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02" name="Google Shape;702;p3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03" name="Google Shape;703;p3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04" name="Google Shape;704;p32"/>
          <p:cNvGrpSpPr/>
          <p:nvPr/>
        </p:nvGrpSpPr>
        <p:grpSpPr>
          <a:xfrm>
            <a:off x="286625" y="3999999"/>
            <a:ext cx="145867" cy="958251"/>
            <a:chOff x="286625" y="3923799"/>
            <a:chExt cx="145867" cy="958251"/>
          </a:xfrm>
        </p:grpSpPr>
        <p:sp>
          <p:nvSpPr>
            <p:cNvPr id="705" name="Google Shape;705;p3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32"/>
            <p:cNvGrpSpPr/>
            <p:nvPr/>
          </p:nvGrpSpPr>
          <p:grpSpPr>
            <a:xfrm>
              <a:off x="298112" y="4342643"/>
              <a:ext cx="110182" cy="126862"/>
              <a:chOff x="281100" y="2027800"/>
              <a:chExt cx="140700" cy="162000"/>
            </a:xfrm>
          </p:grpSpPr>
          <p:sp>
            <p:nvSpPr>
              <p:cNvPr id="707" name="Google Shape;707;p3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2"/>
              <p:cNvGrpSpPr/>
              <p:nvPr/>
            </p:nvGrpSpPr>
            <p:grpSpPr>
              <a:xfrm>
                <a:off x="308875" y="2088450"/>
                <a:ext cx="85200" cy="40700"/>
                <a:chOff x="308875" y="2087000"/>
                <a:chExt cx="85200" cy="40700"/>
              </a:xfrm>
            </p:grpSpPr>
            <p:cxnSp>
              <p:nvCxnSpPr>
                <p:cNvPr id="709" name="Google Shape;709;p3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10" name="Google Shape;710;p3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11" name="Google Shape;711;p32"/>
            <p:cNvGrpSpPr/>
            <p:nvPr/>
          </p:nvGrpSpPr>
          <p:grpSpPr>
            <a:xfrm>
              <a:off x="286625" y="3923799"/>
              <a:ext cx="133200" cy="133200"/>
              <a:chOff x="286625" y="3648899"/>
              <a:chExt cx="133200" cy="133200"/>
            </a:xfrm>
          </p:grpSpPr>
          <p:sp>
            <p:nvSpPr>
              <p:cNvPr id="712" name="Google Shape;712;p3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4" name="Google Shape;714;p3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MOTIVATION.HTML</a:t>
            </a:r>
            <a:endParaRPr sz="1000">
              <a:solidFill>
                <a:schemeClr val="dk2"/>
              </a:solidFill>
              <a:latin typeface="Oswald"/>
              <a:ea typeface="Oswald"/>
              <a:cs typeface="Oswald"/>
              <a:sym typeface="Oswald"/>
            </a:endParaRPr>
          </a:p>
        </p:txBody>
      </p:sp>
      <p:sp>
        <p:nvSpPr>
          <p:cNvPr id="715" name="Google Shape;715;p32"/>
          <p:cNvSpPr txBox="1">
            <a:spLocks noGrp="1"/>
          </p:cNvSpPr>
          <p:nvPr>
            <p:ph type="title"/>
          </p:nvPr>
        </p:nvSpPr>
        <p:spPr>
          <a:xfrm>
            <a:off x="948600" y="1893800"/>
            <a:ext cx="4431900" cy="14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MOTIVATION</a:t>
            </a:r>
            <a:endParaRPr/>
          </a:p>
        </p:txBody>
      </p:sp>
      <p:sp>
        <p:nvSpPr>
          <p:cNvPr id="716" name="Google Shape;716;p32"/>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01</a:t>
            </a:r>
            <a:endParaRPr/>
          </a:p>
        </p:txBody>
      </p:sp>
      <p:sp>
        <p:nvSpPr>
          <p:cNvPr id="717" name="Google Shape;717;p32"/>
          <p:cNvSpPr txBox="1">
            <a:spLocks noGrp="1"/>
          </p:cNvSpPr>
          <p:nvPr>
            <p:ph type="subTitle" idx="1"/>
          </p:nvPr>
        </p:nvSpPr>
        <p:spPr>
          <a:xfrm>
            <a:off x="1024800" y="33167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Find creating passwords annoying? </a:t>
            </a:r>
            <a:endParaRPr/>
          </a:p>
        </p:txBody>
      </p:sp>
      <p:sp>
        <p:nvSpPr>
          <p:cNvPr id="718" name="Google Shape;718;p3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 name="Google Shape;719;p32"/>
          <p:cNvGrpSpPr/>
          <p:nvPr/>
        </p:nvGrpSpPr>
        <p:grpSpPr>
          <a:xfrm>
            <a:off x="5380450" y="1070563"/>
            <a:ext cx="2867518" cy="3002387"/>
            <a:chOff x="5380450" y="1070563"/>
            <a:chExt cx="2867518" cy="3002387"/>
          </a:xfrm>
        </p:grpSpPr>
        <p:sp>
          <p:nvSpPr>
            <p:cNvPr id="720" name="Google Shape;720;p32"/>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2"/>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2"/>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2"/>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2"/>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 name="Google Shape;725;p32"/>
            <p:cNvGrpSpPr/>
            <p:nvPr/>
          </p:nvGrpSpPr>
          <p:grpSpPr>
            <a:xfrm>
              <a:off x="5380450" y="1200275"/>
              <a:ext cx="1386600" cy="449700"/>
              <a:chOff x="5270675" y="1411375"/>
              <a:chExt cx="1386600" cy="449700"/>
            </a:xfrm>
          </p:grpSpPr>
          <p:sp>
            <p:nvSpPr>
              <p:cNvPr id="726" name="Google Shape;726;p32"/>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32"/>
              <p:cNvGrpSpPr/>
              <p:nvPr/>
            </p:nvGrpSpPr>
            <p:grpSpPr>
              <a:xfrm>
                <a:off x="5794626" y="1542600"/>
                <a:ext cx="706512" cy="187247"/>
                <a:chOff x="5784976" y="732725"/>
                <a:chExt cx="706512" cy="187247"/>
              </a:xfrm>
            </p:grpSpPr>
            <p:sp>
              <p:nvSpPr>
                <p:cNvPr id="730" name="Google Shape;730;p32"/>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 name="Google Shape;733;p32"/>
            <p:cNvGrpSpPr/>
            <p:nvPr/>
          </p:nvGrpSpPr>
          <p:grpSpPr>
            <a:xfrm>
              <a:off x="6533820" y="2611181"/>
              <a:ext cx="1714149" cy="744321"/>
              <a:chOff x="6709845" y="3859168"/>
              <a:chExt cx="1714149" cy="744321"/>
            </a:xfrm>
          </p:grpSpPr>
          <p:grpSp>
            <p:nvGrpSpPr>
              <p:cNvPr id="734" name="Google Shape;734;p32"/>
              <p:cNvGrpSpPr/>
              <p:nvPr/>
            </p:nvGrpSpPr>
            <p:grpSpPr>
              <a:xfrm>
                <a:off x="6709845" y="3859168"/>
                <a:ext cx="1714149" cy="744321"/>
                <a:chOff x="6709845" y="3859168"/>
                <a:chExt cx="1714149" cy="744321"/>
              </a:xfrm>
            </p:grpSpPr>
            <p:sp>
              <p:nvSpPr>
                <p:cNvPr id="735" name="Google Shape;735;p32"/>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32"/>
              <p:cNvGrpSpPr/>
              <p:nvPr/>
            </p:nvGrpSpPr>
            <p:grpSpPr>
              <a:xfrm>
                <a:off x="7629944" y="4025885"/>
                <a:ext cx="545407" cy="410286"/>
                <a:chOff x="7629944" y="4025885"/>
                <a:chExt cx="545407" cy="410286"/>
              </a:xfrm>
            </p:grpSpPr>
            <p:sp>
              <p:nvSpPr>
                <p:cNvPr id="745" name="Google Shape;745;p32"/>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 name="Google Shape;749;p32"/>
            <p:cNvGrpSpPr/>
            <p:nvPr/>
          </p:nvGrpSpPr>
          <p:grpSpPr>
            <a:xfrm>
              <a:off x="5573850" y="3355500"/>
              <a:ext cx="381600" cy="356700"/>
              <a:chOff x="1062200" y="3366813"/>
              <a:chExt cx="381600" cy="356700"/>
            </a:xfrm>
          </p:grpSpPr>
          <p:sp>
            <p:nvSpPr>
              <p:cNvPr id="750" name="Google Shape;750;p32"/>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 name="Google Shape;751;p32"/>
              <p:cNvGrpSpPr/>
              <p:nvPr/>
            </p:nvGrpSpPr>
            <p:grpSpPr>
              <a:xfrm>
                <a:off x="1138484" y="3433275"/>
                <a:ext cx="229200" cy="229200"/>
                <a:chOff x="955447" y="3891500"/>
                <a:chExt cx="229200" cy="229200"/>
              </a:xfrm>
            </p:grpSpPr>
            <p:sp>
              <p:nvSpPr>
                <p:cNvPr id="752" name="Google Shape;752;p32"/>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 name="Google Shape;754;p32"/>
            <p:cNvGrpSpPr/>
            <p:nvPr/>
          </p:nvGrpSpPr>
          <p:grpSpPr>
            <a:xfrm rot="5400000">
              <a:off x="5462261" y="2839775"/>
              <a:ext cx="604800" cy="147600"/>
              <a:chOff x="7688649" y="828750"/>
              <a:chExt cx="604800" cy="147600"/>
            </a:xfrm>
          </p:grpSpPr>
          <p:sp>
            <p:nvSpPr>
              <p:cNvPr id="755" name="Google Shape;755;p3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8" name="Google Shape;758;p3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2">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52"/>
        <p:cNvGrpSpPr/>
        <p:nvPr/>
      </p:nvGrpSpPr>
      <p:grpSpPr>
        <a:xfrm>
          <a:off x="0" y="0"/>
          <a:ext cx="0" cy="0"/>
          <a:chOff x="0" y="0"/>
          <a:chExt cx="0" cy="0"/>
        </a:xfrm>
      </p:grpSpPr>
      <p:sp>
        <p:nvSpPr>
          <p:cNvPr id="1653" name="Google Shape;1653;p59"/>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654" name="Google Shape;1654;p59"/>
          <p:cNvGrpSpPr/>
          <p:nvPr/>
        </p:nvGrpSpPr>
        <p:grpSpPr>
          <a:xfrm>
            <a:off x="299286" y="189025"/>
            <a:ext cx="133205" cy="119344"/>
            <a:chOff x="222150" y="185025"/>
            <a:chExt cx="170100" cy="152400"/>
          </a:xfrm>
        </p:grpSpPr>
        <p:cxnSp>
          <p:nvCxnSpPr>
            <p:cNvPr id="1655" name="Google Shape;1655;p5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56" name="Google Shape;1656;p5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57" name="Google Shape;1657;p5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658" name="Google Shape;1658;p59"/>
          <p:cNvGrpSpPr/>
          <p:nvPr/>
        </p:nvGrpSpPr>
        <p:grpSpPr>
          <a:xfrm>
            <a:off x="286625" y="3999999"/>
            <a:ext cx="145867" cy="958251"/>
            <a:chOff x="286625" y="3923799"/>
            <a:chExt cx="145867" cy="958251"/>
          </a:xfrm>
        </p:grpSpPr>
        <p:sp>
          <p:nvSpPr>
            <p:cNvPr id="1659" name="Google Shape;1659;p5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59"/>
            <p:cNvGrpSpPr/>
            <p:nvPr/>
          </p:nvGrpSpPr>
          <p:grpSpPr>
            <a:xfrm>
              <a:off x="298112" y="4342643"/>
              <a:ext cx="110182" cy="126862"/>
              <a:chOff x="281100" y="2027800"/>
              <a:chExt cx="140700" cy="162000"/>
            </a:xfrm>
          </p:grpSpPr>
          <p:sp>
            <p:nvSpPr>
              <p:cNvPr id="1661" name="Google Shape;1661;p5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 name="Google Shape;1662;p59"/>
              <p:cNvGrpSpPr/>
              <p:nvPr/>
            </p:nvGrpSpPr>
            <p:grpSpPr>
              <a:xfrm>
                <a:off x="308875" y="2088450"/>
                <a:ext cx="85200" cy="40700"/>
                <a:chOff x="308875" y="2087000"/>
                <a:chExt cx="85200" cy="40700"/>
              </a:xfrm>
            </p:grpSpPr>
            <p:cxnSp>
              <p:nvCxnSpPr>
                <p:cNvPr id="1663" name="Google Shape;1663;p5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5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65" name="Google Shape;1665;p59"/>
            <p:cNvGrpSpPr/>
            <p:nvPr/>
          </p:nvGrpSpPr>
          <p:grpSpPr>
            <a:xfrm>
              <a:off x="286625" y="3923799"/>
              <a:ext cx="133200" cy="133200"/>
              <a:chOff x="286625" y="3648899"/>
              <a:chExt cx="133200" cy="133200"/>
            </a:xfrm>
          </p:grpSpPr>
          <p:sp>
            <p:nvSpPr>
              <p:cNvPr id="1666" name="Google Shape;1666;p5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68" name="Google Shape;1668;p5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669" name="Google Shape;1669;p59"/>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lt2"/>
                </a:solidFill>
              </a:rPr>
              <a:t>SOCIAL</a:t>
            </a:r>
            <a:endParaRPr/>
          </a:p>
        </p:txBody>
      </p:sp>
      <p:sp>
        <p:nvSpPr>
          <p:cNvPr id="1670" name="Google Shape;1670;p59"/>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sz="1800"/>
          </a:p>
        </p:txBody>
      </p:sp>
      <p:sp>
        <p:nvSpPr>
          <p:cNvPr id="1671" name="Google Shape;1671;p59">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9">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5" name="Google Shape;1675;p59"/>
          <p:cNvGrpSpPr/>
          <p:nvPr/>
        </p:nvGrpSpPr>
        <p:grpSpPr>
          <a:xfrm>
            <a:off x="7819199" y="752550"/>
            <a:ext cx="604800" cy="147600"/>
            <a:chOff x="7688649" y="828750"/>
            <a:chExt cx="604800" cy="147600"/>
          </a:xfrm>
        </p:grpSpPr>
        <p:sp>
          <p:nvSpPr>
            <p:cNvPr id="1676" name="Google Shape;1676;p5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9" name="Google Shape;1679;p59"/>
          <p:cNvPicPr preferRelativeResize="0"/>
          <p:nvPr/>
        </p:nvPicPr>
        <p:blipFill>
          <a:blip r:embed="rId5">
            <a:alphaModFix/>
          </a:blip>
          <a:stretch>
            <a:fillRect/>
          </a:stretch>
        </p:blipFill>
        <p:spPr>
          <a:xfrm>
            <a:off x="740495" y="1416050"/>
            <a:ext cx="7663005" cy="3036525"/>
          </a:xfrm>
          <a:prstGeom prst="rect">
            <a:avLst/>
          </a:prstGeom>
          <a:noFill/>
          <a:ln>
            <a:noFill/>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83"/>
        <p:cNvGrpSpPr/>
        <p:nvPr/>
      </p:nvGrpSpPr>
      <p:grpSpPr>
        <a:xfrm>
          <a:off x="0" y="0"/>
          <a:ext cx="0" cy="0"/>
          <a:chOff x="0" y="0"/>
          <a:chExt cx="0" cy="0"/>
        </a:xfrm>
      </p:grpSpPr>
      <p:sp>
        <p:nvSpPr>
          <p:cNvPr id="1684" name="Google Shape;1684;p60"/>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3"/>
                </a:solidFill>
              </a:rPr>
              <a:t>E-MAIL</a:t>
            </a:r>
            <a:endParaRPr>
              <a:solidFill>
                <a:schemeClr val="accent3"/>
              </a:solidFill>
            </a:endParaRPr>
          </a:p>
        </p:txBody>
      </p:sp>
      <p:sp>
        <p:nvSpPr>
          <p:cNvPr id="1685" name="Google Shape;1685;p60"/>
          <p:cNvSpPr txBox="1">
            <a:spLocks noGrp="1"/>
          </p:cNvSpPr>
          <p:nvPr>
            <p:ph type="subTitle" idx="2"/>
          </p:nvPr>
        </p:nvSpPr>
        <p:spPr>
          <a:xfrm>
            <a:off x="796200" y="109800"/>
            <a:ext cx="23748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1686" name="Google Shape;1686;p60">
            <a:hlinkClick r:id=""/>
          </p:cNvPr>
          <p:cNvSpPr txBox="1">
            <a:spLocks noGrp="1"/>
          </p:cNvSpPr>
          <p:nvPr>
            <p:ph type="subTitle" idx="2"/>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687" name="Google Shape;1687;p60"/>
          <p:cNvSpPr txBox="1">
            <a:spLocks noGrp="1"/>
          </p:cNvSpPr>
          <p:nvPr>
            <p:ph type="subTitle" idx="1"/>
          </p:nvPr>
        </p:nvSpPr>
        <p:spPr>
          <a:xfrm>
            <a:off x="11493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Non-encrypted</a:t>
            </a:r>
            <a:endParaRPr sz="2600"/>
          </a:p>
        </p:txBody>
      </p:sp>
      <p:sp>
        <p:nvSpPr>
          <p:cNvPr id="1688" name="Google Shape;1688;p60"/>
          <p:cNvSpPr txBox="1">
            <a:spLocks noGrp="1"/>
          </p:cNvSpPr>
          <p:nvPr>
            <p:ph type="subTitle" idx="1"/>
          </p:nvPr>
        </p:nvSpPr>
        <p:spPr>
          <a:xfrm>
            <a:off x="50502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Encrypted</a:t>
            </a:r>
            <a:endParaRPr sz="2600"/>
          </a:p>
        </p:txBody>
      </p:sp>
      <p:pic>
        <p:nvPicPr>
          <p:cNvPr id="1689" name="Google Shape;1689;p60" title="圖表"/>
          <p:cNvPicPr preferRelativeResize="0"/>
          <p:nvPr/>
        </p:nvPicPr>
        <p:blipFill>
          <a:blip r:embed="rId3">
            <a:alphaModFix/>
          </a:blip>
          <a:stretch>
            <a:fillRect/>
          </a:stretch>
        </p:blipFill>
        <p:spPr>
          <a:xfrm>
            <a:off x="872100" y="2147600"/>
            <a:ext cx="3498925" cy="2129389"/>
          </a:xfrm>
          <a:prstGeom prst="rect">
            <a:avLst/>
          </a:prstGeom>
          <a:noFill/>
          <a:ln>
            <a:noFill/>
          </a:ln>
        </p:spPr>
      </p:pic>
      <p:pic>
        <p:nvPicPr>
          <p:cNvPr id="1690" name="Google Shape;1690;p60" title="圖表"/>
          <p:cNvPicPr preferRelativeResize="0"/>
          <p:nvPr/>
        </p:nvPicPr>
        <p:blipFill>
          <a:blip r:embed="rId4">
            <a:alphaModFix/>
          </a:blip>
          <a:stretch>
            <a:fillRect/>
          </a:stretch>
        </p:blipFill>
        <p:spPr>
          <a:xfrm>
            <a:off x="4772987" y="2147600"/>
            <a:ext cx="3498923" cy="2129400"/>
          </a:xfrm>
          <a:prstGeom prst="rect">
            <a:avLst/>
          </a:prstGeom>
          <a:noFill/>
          <a:ln>
            <a:noFill/>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5" name="Google Shape;1695;p61"/>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696" name="Google Shape;1696;p61"/>
          <p:cNvGrpSpPr/>
          <p:nvPr/>
        </p:nvGrpSpPr>
        <p:grpSpPr>
          <a:xfrm>
            <a:off x="299286" y="189025"/>
            <a:ext cx="133205" cy="119344"/>
            <a:chOff x="222150" y="185025"/>
            <a:chExt cx="170100" cy="152400"/>
          </a:xfrm>
        </p:grpSpPr>
        <p:cxnSp>
          <p:nvCxnSpPr>
            <p:cNvPr id="1697" name="Google Shape;1697;p6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98" name="Google Shape;1698;p6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99" name="Google Shape;1699;p6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700" name="Google Shape;1700;p61"/>
          <p:cNvGrpSpPr/>
          <p:nvPr/>
        </p:nvGrpSpPr>
        <p:grpSpPr>
          <a:xfrm>
            <a:off x="286625" y="3999999"/>
            <a:ext cx="145867" cy="958251"/>
            <a:chOff x="286625" y="3923799"/>
            <a:chExt cx="145867" cy="958251"/>
          </a:xfrm>
        </p:grpSpPr>
        <p:sp>
          <p:nvSpPr>
            <p:cNvPr id="1701" name="Google Shape;1701;p6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61"/>
            <p:cNvGrpSpPr/>
            <p:nvPr/>
          </p:nvGrpSpPr>
          <p:grpSpPr>
            <a:xfrm>
              <a:off x="298112" y="4342643"/>
              <a:ext cx="110182" cy="126862"/>
              <a:chOff x="281100" y="2027800"/>
              <a:chExt cx="140700" cy="162000"/>
            </a:xfrm>
          </p:grpSpPr>
          <p:sp>
            <p:nvSpPr>
              <p:cNvPr id="1703" name="Google Shape;1703;p6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 name="Google Shape;1704;p61"/>
              <p:cNvGrpSpPr/>
              <p:nvPr/>
            </p:nvGrpSpPr>
            <p:grpSpPr>
              <a:xfrm>
                <a:off x="308875" y="2088450"/>
                <a:ext cx="85200" cy="40700"/>
                <a:chOff x="308875" y="2087000"/>
                <a:chExt cx="85200" cy="40700"/>
              </a:xfrm>
            </p:grpSpPr>
            <p:cxnSp>
              <p:nvCxnSpPr>
                <p:cNvPr id="1705" name="Google Shape;1705;p6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706" name="Google Shape;1706;p6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07" name="Google Shape;1707;p61"/>
            <p:cNvGrpSpPr/>
            <p:nvPr/>
          </p:nvGrpSpPr>
          <p:grpSpPr>
            <a:xfrm>
              <a:off x="286625" y="3923799"/>
              <a:ext cx="133200" cy="133200"/>
              <a:chOff x="286625" y="3648899"/>
              <a:chExt cx="133200" cy="133200"/>
            </a:xfrm>
          </p:grpSpPr>
          <p:sp>
            <p:nvSpPr>
              <p:cNvPr id="1708" name="Google Shape;1708;p6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0" name="Google Shape;1710;p6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711" name="Google Shape;1711;p61"/>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3"/>
                </a:solidFill>
              </a:rPr>
              <a:t>E-MAIL</a:t>
            </a:r>
            <a:endParaRPr/>
          </a:p>
        </p:txBody>
      </p:sp>
      <p:sp>
        <p:nvSpPr>
          <p:cNvPr id="1712" name="Google Shape;1712;p61"/>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sz="1800"/>
          </a:p>
        </p:txBody>
      </p:sp>
      <p:sp>
        <p:nvSpPr>
          <p:cNvPr id="1713" name="Google Shape;1713;p6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7" name="Google Shape;1717;p61"/>
          <p:cNvGrpSpPr/>
          <p:nvPr/>
        </p:nvGrpSpPr>
        <p:grpSpPr>
          <a:xfrm>
            <a:off x="7819199" y="752550"/>
            <a:ext cx="604800" cy="147600"/>
            <a:chOff x="7688649" y="828750"/>
            <a:chExt cx="604800" cy="147600"/>
          </a:xfrm>
        </p:grpSpPr>
        <p:sp>
          <p:nvSpPr>
            <p:cNvPr id="1718" name="Google Shape;1718;p6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21" name="Google Shape;1721;p61"/>
          <p:cNvPicPr preferRelativeResize="0"/>
          <p:nvPr/>
        </p:nvPicPr>
        <p:blipFill>
          <a:blip r:embed="rId5">
            <a:alphaModFix/>
          </a:blip>
          <a:stretch>
            <a:fillRect/>
          </a:stretch>
        </p:blipFill>
        <p:spPr>
          <a:xfrm>
            <a:off x="719990" y="1167000"/>
            <a:ext cx="7832286" cy="3322050"/>
          </a:xfrm>
          <a:prstGeom prst="rect">
            <a:avLst/>
          </a:prstGeom>
          <a:noFill/>
          <a:ln>
            <a:noFill/>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25"/>
        <p:cNvGrpSpPr/>
        <p:nvPr/>
      </p:nvGrpSpPr>
      <p:grpSpPr>
        <a:xfrm>
          <a:off x="0" y="0"/>
          <a:ext cx="0" cy="0"/>
          <a:chOff x="0" y="0"/>
          <a:chExt cx="0" cy="0"/>
        </a:xfrm>
      </p:grpSpPr>
      <p:sp>
        <p:nvSpPr>
          <p:cNvPr id="1726" name="Google Shape;1726;p62"/>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2"/>
                </a:solidFill>
              </a:rPr>
              <a:t>PHONE</a:t>
            </a:r>
            <a:endParaRPr>
              <a:solidFill>
                <a:schemeClr val="accent2"/>
              </a:solidFill>
            </a:endParaRPr>
          </a:p>
        </p:txBody>
      </p:sp>
      <p:sp>
        <p:nvSpPr>
          <p:cNvPr id="1727" name="Google Shape;1727;p62"/>
          <p:cNvSpPr txBox="1">
            <a:spLocks noGrp="1"/>
          </p:cNvSpPr>
          <p:nvPr>
            <p:ph type="subTitle" idx="2"/>
          </p:nvPr>
        </p:nvSpPr>
        <p:spPr>
          <a:xfrm>
            <a:off x="796200" y="109800"/>
            <a:ext cx="23748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1728" name="Google Shape;1728;p62">
            <a:hlinkClick r:id=""/>
          </p:cNvPr>
          <p:cNvSpPr txBox="1">
            <a:spLocks noGrp="1"/>
          </p:cNvSpPr>
          <p:nvPr>
            <p:ph type="subTitle" idx="2"/>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729" name="Google Shape;1729;p62"/>
          <p:cNvSpPr txBox="1">
            <a:spLocks noGrp="1"/>
          </p:cNvSpPr>
          <p:nvPr>
            <p:ph type="subTitle" idx="1"/>
          </p:nvPr>
        </p:nvSpPr>
        <p:spPr>
          <a:xfrm>
            <a:off x="11493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Non-encrypted</a:t>
            </a:r>
            <a:endParaRPr sz="2600"/>
          </a:p>
        </p:txBody>
      </p:sp>
      <p:sp>
        <p:nvSpPr>
          <p:cNvPr id="1730" name="Google Shape;1730;p62"/>
          <p:cNvSpPr txBox="1">
            <a:spLocks noGrp="1"/>
          </p:cNvSpPr>
          <p:nvPr>
            <p:ph type="subTitle" idx="1"/>
          </p:nvPr>
        </p:nvSpPr>
        <p:spPr>
          <a:xfrm>
            <a:off x="5050200" y="1399150"/>
            <a:ext cx="2944500" cy="4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2600"/>
              <a:t>Encrypted</a:t>
            </a:r>
            <a:endParaRPr sz="2600"/>
          </a:p>
        </p:txBody>
      </p:sp>
      <p:pic>
        <p:nvPicPr>
          <p:cNvPr id="1731" name="Google Shape;1731;p62" title="圖表"/>
          <p:cNvPicPr preferRelativeResize="0"/>
          <p:nvPr/>
        </p:nvPicPr>
        <p:blipFill>
          <a:blip r:embed="rId3">
            <a:alphaModFix/>
          </a:blip>
          <a:stretch>
            <a:fillRect/>
          </a:stretch>
        </p:blipFill>
        <p:spPr>
          <a:xfrm>
            <a:off x="872100" y="2147609"/>
            <a:ext cx="3498900" cy="2129389"/>
          </a:xfrm>
          <a:prstGeom prst="rect">
            <a:avLst/>
          </a:prstGeom>
          <a:noFill/>
          <a:ln>
            <a:noFill/>
          </a:ln>
        </p:spPr>
      </p:pic>
      <p:pic>
        <p:nvPicPr>
          <p:cNvPr id="1732" name="Google Shape;1732;p62" title="圖表"/>
          <p:cNvPicPr preferRelativeResize="0"/>
          <p:nvPr/>
        </p:nvPicPr>
        <p:blipFill>
          <a:blip r:embed="rId4">
            <a:alphaModFix/>
          </a:blip>
          <a:stretch>
            <a:fillRect/>
          </a:stretch>
        </p:blipFill>
        <p:spPr>
          <a:xfrm>
            <a:off x="4773000" y="2147600"/>
            <a:ext cx="3498900" cy="2129387"/>
          </a:xfrm>
          <a:prstGeom prst="rect">
            <a:avLst/>
          </a:prstGeom>
          <a:noFill/>
          <a:ln>
            <a:noFill/>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36"/>
        <p:cNvGrpSpPr/>
        <p:nvPr/>
      </p:nvGrpSpPr>
      <p:grpSpPr>
        <a:xfrm>
          <a:off x="0" y="0"/>
          <a:ext cx="0" cy="0"/>
          <a:chOff x="0" y="0"/>
          <a:chExt cx="0" cy="0"/>
        </a:xfrm>
      </p:grpSpPr>
      <p:sp>
        <p:nvSpPr>
          <p:cNvPr id="1737" name="Google Shape;1737;p63"/>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738" name="Google Shape;1738;p63"/>
          <p:cNvGrpSpPr/>
          <p:nvPr/>
        </p:nvGrpSpPr>
        <p:grpSpPr>
          <a:xfrm>
            <a:off x="299286" y="189025"/>
            <a:ext cx="133205" cy="119344"/>
            <a:chOff x="222150" y="185025"/>
            <a:chExt cx="170100" cy="152400"/>
          </a:xfrm>
        </p:grpSpPr>
        <p:cxnSp>
          <p:nvCxnSpPr>
            <p:cNvPr id="1739" name="Google Shape;1739;p6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40" name="Google Shape;1740;p6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41" name="Google Shape;1741;p6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742" name="Google Shape;1742;p63"/>
          <p:cNvGrpSpPr/>
          <p:nvPr/>
        </p:nvGrpSpPr>
        <p:grpSpPr>
          <a:xfrm>
            <a:off x="286625" y="3999999"/>
            <a:ext cx="145867" cy="958251"/>
            <a:chOff x="286625" y="3923799"/>
            <a:chExt cx="145867" cy="958251"/>
          </a:xfrm>
        </p:grpSpPr>
        <p:sp>
          <p:nvSpPr>
            <p:cNvPr id="1743" name="Google Shape;1743;p6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4" name="Google Shape;1744;p63"/>
            <p:cNvGrpSpPr/>
            <p:nvPr/>
          </p:nvGrpSpPr>
          <p:grpSpPr>
            <a:xfrm>
              <a:off x="298112" y="4342643"/>
              <a:ext cx="110182" cy="126862"/>
              <a:chOff x="281100" y="2027800"/>
              <a:chExt cx="140700" cy="162000"/>
            </a:xfrm>
          </p:grpSpPr>
          <p:sp>
            <p:nvSpPr>
              <p:cNvPr id="1745" name="Google Shape;1745;p6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 name="Google Shape;1746;p63"/>
              <p:cNvGrpSpPr/>
              <p:nvPr/>
            </p:nvGrpSpPr>
            <p:grpSpPr>
              <a:xfrm>
                <a:off x="308875" y="2088450"/>
                <a:ext cx="85200" cy="40700"/>
                <a:chOff x="308875" y="2087000"/>
                <a:chExt cx="85200" cy="40700"/>
              </a:xfrm>
            </p:grpSpPr>
            <p:cxnSp>
              <p:nvCxnSpPr>
                <p:cNvPr id="1747" name="Google Shape;1747;p6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748" name="Google Shape;1748;p6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49" name="Google Shape;1749;p63"/>
            <p:cNvGrpSpPr/>
            <p:nvPr/>
          </p:nvGrpSpPr>
          <p:grpSpPr>
            <a:xfrm>
              <a:off x="286625" y="3923799"/>
              <a:ext cx="133200" cy="133200"/>
              <a:chOff x="286625" y="3648899"/>
              <a:chExt cx="133200" cy="133200"/>
            </a:xfrm>
          </p:grpSpPr>
          <p:sp>
            <p:nvSpPr>
              <p:cNvPr id="1750" name="Google Shape;1750;p6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52" name="Google Shape;1752;p6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753" name="Google Shape;1753;p63"/>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2"/>
                </a:solidFill>
              </a:rPr>
              <a:t>PHONE</a:t>
            </a:r>
            <a:endParaRPr>
              <a:solidFill>
                <a:schemeClr val="lt2"/>
              </a:solidFill>
            </a:endParaRPr>
          </a:p>
        </p:txBody>
      </p:sp>
      <p:sp>
        <p:nvSpPr>
          <p:cNvPr id="1754" name="Google Shape;1754;p63"/>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sz="1800"/>
          </a:p>
        </p:txBody>
      </p:sp>
      <p:sp>
        <p:nvSpPr>
          <p:cNvPr id="1755" name="Google Shape;1755;p6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3">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63"/>
          <p:cNvGrpSpPr/>
          <p:nvPr/>
        </p:nvGrpSpPr>
        <p:grpSpPr>
          <a:xfrm>
            <a:off x="7819199" y="752550"/>
            <a:ext cx="604800" cy="147600"/>
            <a:chOff x="7688649" y="828750"/>
            <a:chExt cx="604800" cy="147600"/>
          </a:xfrm>
        </p:grpSpPr>
        <p:sp>
          <p:nvSpPr>
            <p:cNvPr id="1760" name="Google Shape;1760;p63"/>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3"/>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3"/>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63" name="Google Shape;1763;p63"/>
          <p:cNvPicPr preferRelativeResize="0"/>
          <p:nvPr/>
        </p:nvPicPr>
        <p:blipFill>
          <a:blip r:embed="rId5">
            <a:alphaModFix/>
          </a:blip>
          <a:stretch>
            <a:fillRect/>
          </a:stretch>
        </p:blipFill>
        <p:spPr>
          <a:xfrm>
            <a:off x="720000" y="1265100"/>
            <a:ext cx="7704001" cy="3090451"/>
          </a:xfrm>
          <a:prstGeom prst="rect">
            <a:avLst/>
          </a:prstGeom>
          <a:noFill/>
          <a:ln>
            <a:noFill/>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64"/>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769" name="Google Shape;1769;p64"/>
          <p:cNvGrpSpPr/>
          <p:nvPr/>
        </p:nvGrpSpPr>
        <p:grpSpPr>
          <a:xfrm>
            <a:off x="299286" y="189025"/>
            <a:ext cx="133205" cy="119344"/>
            <a:chOff x="222150" y="185025"/>
            <a:chExt cx="170100" cy="152400"/>
          </a:xfrm>
        </p:grpSpPr>
        <p:cxnSp>
          <p:nvCxnSpPr>
            <p:cNvPr id="1770" name="Google Shape;1770;p6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71" name="Google Shape;1771;p6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72" name="Google Shape;1772;p6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773" name="Google Shape;1773;p64"/>
          <p:cNvGrpSpPr/>
          <p:nvPr/>
        </p:nvGrpSpPr>
        <p:grpSpPr>
          <a:xfrm>
            <a:off x="286625" y="3999999"/>
            <a:ext cx="145867" cy="958251"/>
            <a:chOff x="286625" y="3923799"/>
            <a:chExt cx="145867" cy="958251"/>
          </a:xfrm>
        </p:grpSpPr>
        <p:sp>
          <p:nvSpPr>
            <p:cNvPr id="1774" name="Google Shape;1774;p6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5" name="Google Shape;1775;p64"/>
            <p:cNvGrpSpPr/>
            <p:nvPr/>
          </p:nvGrpSpPr>
          <p:grpSpPr>
            <a:xfrm>
              <a:off x="298112" y="4342643"/>
              <a:ext cx="110182" cy="126862"/>
              <a:chOff x="281100" y="2027800"/>
              <a:chExt cx="140700" cy="162000"/>
            </a:xfrm>
          </p:grpSpPr>
          <p:sp>
            <p:nvSpPr>
              <p:cNvPr id="1776" name="Google Shape;1776;p6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7" name="Google Shape;1777;p64"/>
              <p:cNvGrpSpPr/>
              <p:nvPr/>
            </p:nvGrpSpPr>
            <p:grpSpPr>
              <a:xfrm>
                <a:off x="308875" y="2088450"/>
                <a:ext cx="85200" cy="40700"/>
                <a:chOff x="308875" y="2087000"/>
                <a:chExt cx="85200" cy="40700"/>
              </a:xfrm>
            </p:grpSpPr>
            <p:cxnSp>
              <p:nvCxnSpPr>
                <p:cNvPr id="1778" name="Google Shape;1778;p6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779" name="Google Shape;1779;p6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80" name="Google Shape;1780;p64"/>
            <p:cNvGrpSpPr/>
            <p:nvPr/>
          </p:nvGrpSpPr>
          <p:grpSpPr>
            <a:xfrm>
              <a:off x="286625" y="3923799"/>
              <a:ext cx="133200" cy="133200"/>
              <a:chOff x="286625" y="3648899"/>
              <a:chExt cx="133200" cy="133200"/>
            </a:xfrm>
          </p:grpSpPr>
          <p:sp>
            <p:nvSpPr>
              <p:cNvPr id="1781" name="Google Shape;1781;p6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3" name="Google Shape;1783;p6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784" name="Google Shape;1784;p6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VALIDATION</a:t>
            </a:r>
            <a:endParaRPr/>
          </a:p>
        </p:txBody>
      </p:sp>
      <p:sp>
        <p:nvSpPr>
          <p:cNvPr id="1785" name="Google Shape;1785;p64"/>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457200" algn="l" rtl="0">
              <a:lnSpc>
                <a:spcPct val="150000"/>
              </a:lnSpc>
              <a:spcBef>
                <a:spcPts val="0"/>
              </a:spcBef>
              <a:spcAft>
                <a:spcPts val="0"/>
              </a:spcAft>
              <a:buNone/>
            </a:pPr>
            <a:r>
              <a:rPr lang="zh-TW" sz="2600" b="1"/>
              <a:t>Background of the Research Paper:</a:t>
            </a:r>
            <a:endParaRPr sz="2600" b="1"/>
          </a:p>
          <a:p>
            <a:pPr marL="457200" lvl="0" indent="-342900" algn="l" rtl="0">
              <a:lnSpc>
                <a:spcPct val="150000"/>
              </a:lnSpc>
              <a:spcBef>
                <a:spcPts val="0"/>
              </a:spcBef>
              <a:spcAft>
                <a:spcPts val="0"/>
              </a:spcAft>
              <a:buSzPts val="1800"/>
              <a:buChar char="●"/>
            </a:pPr>
            <a:r>
              <a:rPr lang="zh-TW" sz="1800" b="1"/>
              <a:t>Title:</a:t>
            </a:r>
            <a:r>
              <a:rPr lang="zh-TW" sz="1800"/>
              <a:t> Design and Evaluation of a Data-Driven Password Meter</a:t>
            </a:r>
            <a:endParaRPr sz="1800"/>
          </a:p>
          <a:p>
            <a:pPr marL="457200" lvl="0" indent="-342900" algn="l" rtl="0">
              <a:lnSpc>
                <a:spcPct val="150000"/>
              </a:lnSpc>
              <a:spcBef>
                <a:spcPts val="0"/>
              </a:spcBef>
              <a:spcAft>
                <a:spcPts val="0"/>
              </a:spcAft>
              <a:buSzPts val="1800"/>
              <a:buChar char="●"/>
            </a:pPr>
            <a:r>
              <a:rPr lang="zh-TW" sz="1800" b="1"/>
              <a:t>Authors:</a:t>
            </a:r>
            <a:r>
              <a:rPr lang="zh-TW" sz="1800"/>
              <a:t>  CyLab Usable Privacy and Security Laboratory from Carnegie Mellon University</a:t>
            </a:r>
            <a:endParaRPr sz="1800"/>
          </a:p>
          <a:p>
            <a:pPr marL="457200" lvl="0" indent="-342900" algn="l" rtl="0">
              <a:lnSpc>
                <a:spcPct val="150000"/>
              </a:lnSpc>
              <a:spcBef>
                <a:spcPts val="0"/>
              </a:spcBef>
              <a:spcAft>
                <a:spcPts val="0"/>
              </a:spcAft>
              <a:buSzPts val="1800"/>
              <a:buChar char="●"/>
            </a:pPr>
            <a:r>
              <a:rPr lang="zh-TW" sz="1800" b="1"/>
              <a:t>Published:</a:t>
            </a:r>
            <a:r>
              <a:rPr lang="zh-TW" sz="1800"/>
              <a:t> 02 May 2017</a:t>
            </a:r>
            <a:endParaRPr sz="1800"/>
          </a:p>
        </p:txBody>
      </p:sp>
      <p:sp>
        <p:nvSpPr>
          <p:cNvPr id="1786" name="Google Shape;1786;p64">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 name="Google Shape;1790;p64"/>
          <p:cNvGrpSpPr/>
          <p:nvPr/>
        </p:nvGrpSpPr>
        <p:grpSpPr>
          <a:xfrm>
            <a:off x="7819199" y="752550"/>
            <a:ext cx="604800" cy="147600"/>
            <a:chOff x="7688649" y="828750"/>
            <a:chExt cx="604800" cy="147600"/>
          </a:xfrm>
        </p:grpSpPr>
        <p:sp>
          <p:nvSpPr>
            <p:cNvPr id="1791" name="Google Shape;1791;p6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97"/>
        <p:cNvGrpSpPr/>
        <p:nvPr/>
      </p:nvGrpSpPr>
      <p:grpSpPr>
        <a:xfrm>
          <a:off x="0" y="0"/>
          <a:ext cx="0" cy="0"/>
          <a:chOff x="0" y="0"/>
          <a:chExt cx="0" cy="0"/>
        </a:xfrm>
      </p:grpSpPr>
      <p:sp>
        <p:nvSpPr>
          <p:cNvPr id="1798" name="Google Shape;1798;p65"/>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799" name="Google Shape;1799;p65"/>
          <p:cNvGrpSpPr/>
          <p:nvPr/>
        </p:nvGrpSpPr>
        <p:grpSpPr>
          <a:xfrm>
            <a:off x="299286" y="189025"/>
            <a:ext cx="133205" cy="119344"/>
            <a:chOff x="222150" y="185025"/>
            <a:chExt cx="170100" cy="152400"/>
          </a:xfrm>
        </p:grpSpPr>
        <p:cxnSp>
          <p:nvCxnSpPr>
            <p:cNvPr id="1800" name="Google Shape;1800;p6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01" name="Google Shape;1801;p6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02" name="Google Shape;1802;p6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803" name="Google Shape;1803;p65"/>
          <p:cNvGrpSpPr/>
          <p:nvPr/>
        </p:nvGrpSpPr>
        <p:grpSpPr>
          <a:xfrm>
            <a:off x="286625" y="3999999"/>
            <a:ext cx="145867" cy="958251"/>
            <a:chOff x="286625" y="3923799"/>
            <a:chExt cx="145867" cy="958251"/>
          </a:xfrm>
        </p:grpSpPr>
        <p:sp>
          <p:nvSpPr>
            <p:cNvPr id="1804" name="Google Shape;1804;p6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5" name="Google Shape;1805;p65"/>
            <p:cNvGrpSpPr/>
            <p:nvPr/>
          </p:nvGrpSpPr>
          <p:grpSpPr>
            <a:xfrm>
              <a:off x="298112" y="4342643"/>
              <a:ext cx="110182" cy="126862"/>
              <a:chOff x="281100" y="2027800"/>
              <a:chExt cx="140700" cy="162000"/>
            </a:xfrm>
          </p:grpSpPr>
          <p:sp>
            <p:nvSpPr>
              <p:cNvPr id="1806" name="Google Shape;1806;p6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65"/>
              <p:cNvGrpSpPr/>
              <p:nvPr/>
            </p:nvGrpSpPr>
            <p:grpSpPr>
              <a:xfrm>
                <a:off x="308875" y="2088450"/>
                <a:ext cx="85200" cy="40700"/>
                <a:chOff x="308875" y="2087000"/>
                <a:chExt cx="85200" cy="40700"/>
              </a:xfrm>
            </p:grpSpPr>
            <p:cxnSp>
              <p:nvCxnSpPr>
                <p:cNvPr id="1808" name="Google Shape;1808;p6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809" name="Google Shape;1809;p6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810" name="Google Shape;1810;p65"/>
            <p:cNvGrpSpPr/>
            <p:nvPr/>
          </p:nvGrpSpPr>
          <p:grpSpPr>
            <a:xfrm>
              <a:off x="286625" y="3923799"/>
              <a:ext cx="133200" cy="133200"/>
              <a:chOff x="286625" y="3648899"/>
              <a:chExt cx="133200" cy="133200"/>
            </a:xfrm>
          </p:grpSpPr>
          <p:sp>
            <p:nvSpPr>
              <p:cNvPr id="1811" name="Google Shape;1811;p6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3" name="Google Shape;1813;p6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814" name="Google Shape;1814;p6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VALIDATION</a:t>
            </a:r>
            <a:endParaRPr/>
          </a:p>
        </p:txBody>
      </p:sp>
      <p:sp>
        <p:nvSpPr>
          <p:cNvPr id="1815" name="Google Shape;1815;p65"/>
          <p:cNvSpPr txBox="1">
            <a:spLocks noGrp="1"/>
          </p:cNvSpPr>
          <p:nvPr>
            <p:ph type="body" idx="1"/>
          </p:nvPr>
        </p:nvSpPr>
        <p:spPr>
          <a:xfrm>
            <a:off x="720000" y="1188900"/>
            <a:ext cx="8137500" cy="3380100"/>
          </a:xfrm>
          <a:prstGeom prst="rect">
            <a:avLst/>
          </a:prstGeom>
        </p:spPr>
        <p:txBody>
          <a:bodyPr spcFirstLastPara="1" wrap="square" lIns="91425" tIns="91425" rIns="91425" bIns="91425" anchor="ctr" anchorCtr="0">
            <a:noAutofit/>
          </a:bodyPr>
          <a:lstStyle/>
          <a:p>
            <a:pPr marL="0" lvl="0" indent="457200" algn="l" rtl="0">
              <a:lnSpc>
                <a:spcPct val="150000"/>
              </a:lnSpc>
              <a:spcBef>
                <a:spcPts val="0"/>
              </a:spcBef>
              <a:spcAft>
                <a:spcPts val="0"/>
              </a:spcAft>
              <a:buNone/>
            </a:pPr>
            <a:r>
              <a:rPr lang="zh-TW" sz="2600" b="1"/>
              <a:t>Users sometimes make </a:t>
            </a:r>
            <a:br>
              <a:rPr lang="zh-TW" sz="2600" b="1"/>
            </a:br>
            <a:r>
              <a:rPr lang="zh-TW" sz="2600" b="1"/>
              <a:t>	predictable passwords…</a:t>
            </a:r>
            <a:endParaRPr sz="2600" b="1"/>
          </a:p>
          <a:p>
            <a:pPr marL="457200" lvl="0" indent="-342900" algn="l" rtl="0">
              <a:lnSpc>
                <a:spcPct val="150000"/>
              </a:lnSpc>
              <a:spcBef>
                <a:spcPts val="0"/>
              </a:spcBef>
              <a:spcAft>
                <a:spcPts val="0"/>
              </a:spcAft>
              <a:buSzPts val="1800"/>
              <a:buChar char="●"/>
            </a:pPr>
            <a:r>
              <a:rPr lang="zh-TW" sz="1800"/>
              <a:t>related to words and phrases</a:t>
            </a:r>
            <a:endParaRPr sz="1800"/>
          </a:p>
          <a:p>
            <a:pPr marL="457200" lvl="0" indent="-342900" algn="l" rtl="0">
              <a:lnSpc>
                <a:spcPct val="150000"/>
              </a:lnSpc>
              <a:spcBef>
                <a:spcPts val="0"/>
              </a:spcBef>
              <a:spcAft>
                <a:spcPts val="0"/>
              </a:spcAft>
              <a:buSzPts val="1800"/>
              <a:buChar char="●"/>
            </a:pPr>
            <a:r>
              <a:rPr lang="zh-TW" sz="1800"/>
              <a:t>specific characters are in predictable locations</a:t>
            </a:r>
            <a:endParaRPr sz="1800"/>
          </a:p>
          <a:p>
            <a:pPr marL="457200" lvl="0" indent="-342900" algn="l" rtl="0">
              <a:lnSpc>
                <a:spcPct val="150000"/>
              </a:lnSpc>
              <a:spcBef>
                <a:spcPts val="0"/>
              </a:spcBef>
              <a:spcAft>
                <a:spcPts val="0"/>
              </a:spcAft>
              <a:buSzPts val="1800"/>
              <a:buChar char="●"/>
            </a:pPr>
            <a:r>
              <a:rPr lang="zh-TW" sz="1800"/>
              <a:t>keyboard patterns like “asdfghj”</a:t>
            </a:r>
            <a:endParaRPr sz="1800"/>
          </a:p>
          <a:p>
            <a:pPr marL="457200" lvl="0" indent="-342900" algn="l" rtl="0">
              <a:lnSpc>
                <a:spcPct val="150000"/>
              </a:lnSpc>
              <a:spcBef>
                <a:spcPts val="0"/>
              </a:spcBef>
              <a:spcAft>
                <a:spcPts val="0"/>
              </a:spcAft>
              <a:buSzPts val="1800"/>
              <a:buChar char="●"/>
            </a:pPr>
            <a:r>
              <a:rPr lang="zh-TW" sz="1800"/>
              <a:t>Users frequently reuse passwords</a:t>
            </a:r>
            <a:endParaRPr sz="1800"/>
          </a:p>
        </p:txBody>
      </p:sp>
      <p:sp>
        <p:nvSpPr>
          <p:cNvPr id="1816" name="Google Shape;1816;p6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65"/>
          <p:cNvGrpSpPr/>
          <p:nvPr/>
        </p:nvGrpSpPr>
        <p:grpSpPr>
          <a:xfrm>
            <a:off x="7819199" y="752550"/>
            <a:ext cx="604800" cy="147600"/>
            <a:chOff x="7688649" y="828750"/>
            <a:chExt cx="604800" cy="147600"/>
          </a:xfrm>
        </p:grpSpPr>
        <p:sp>
          <p:nvSpPr>
            <p:cNvPr id="1821" name="Google Shape;1821;p6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27"/>
        <p:cNvGrpSpPr/>
        <p:nvPr/>
      </p:nvGrpSpPr>
      <p:grpSpPr>
        <a:xfrm>
          <a:off x="0" y="0"/>
          <a:ext cx="0" cy="0"/>
          <a:chOff x="0" y="0"/>
          <a:chExt cx="0" cy="0"/>
        </a:xfrm>
      </p:grpSpPr>
      <p:sp>
        <p:nvSpPr>
          <p:cNvPr id="1828" name="Google Shape;1828;p66"/>
          <p:cNvSpPr txBox="1">
            <a:spLocks noGrp="1"/>
          </p:cNvSpPr>
          <p:nvPr>
            <p:ph type="subTitle" idx="1"/>
          </p:nvPr>
        </p:nvSpPr>
        <p:spPr>
          <a:xfrm>
            <a:off x="796200" y="109800"/>
            <a:ext cx="2157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829" name="Google Shape;1829;p66"/>
          <p:cNvGrpSpPr/>
          <p:nvPr/>
        </p:nvGrpSpPr>
        <p:grpSpPr>
          <a:xfrm>
            <a:off x="299286" y="189025"/>
            <a:ext cx="133205" cy="119344"/>
            <a:chOff x="222150" y="185025"/>
            <a:chExt cx="170100" cy="152400"/>
          </a:xfrm>
        </p:grpSpPr>
        <p:cxnSp>
          <p:nvCxnSpPr>
            <p:cNvPr id="1830" name="Google Shape;1830;p6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31" name="Google Shape;1831;p6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32" name="Google Shape;1832;p6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833" name="Google Shape;1833;p66"/>
          <p:cNvGrpSpPr/>
          <p:nvPr/>
        </p:nvGrpSpPr>
        <p:grpSpPr>
          <a:xfrm>
            <a:off x="286625" y="3999999"/>
            <a:ext cx="145867" cy="958251"/>
            <a:chOff x="286625" y="3923799"/>
            <a:chExt cx="145867" cy="958251"/>
          </a:xfrm>
        </p:grpSpPr>
        <p:sp>
          <p:nvSpPr>
            <p:cNvPr id="1834" name="Google Shape;1834;p6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5" name="Google Shape;1835;p66"/>
            <p:cNvGrpSpPr/>
            <p:nvPr/>
          </p:nvGrpSpPr>
          <p:grpSpPr>
            <a:xfrm>
              <a:off x="298112" y="4342643"/>
              <a:ext cx="110182" cy="126862"/>
              <a:chOff x="281100" y="2027800"/>
              <a:chExt cx="140700" cy="162000"/>
            </a:xfrm>
          </p:grpSpPr>
          <p:sp>
            <p:nvSpPr>
              <p:cNvPr id="1836" name="Google Shape;1836;p6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7" name="Google Shape;1837;p66"/>
              <p:cNvGrpSpPr/>
              <p:nvPr/>
            </p:nvGrpSpPr>
            <p:grpSpPr>
              <a:xfrm>
                <a:off x="308875" y="2088450"/>
                <a:ext cx="85200" cy="40700"/>
                <a:chOff x="308875" y="2087000"/>
                <a:chExt cx="85200" cy="40700"/>
              </a:xfrm>
            </p:grpSpPr>
            <p:cxnSp>
              <p:nvCxnSpPr>
                <p:cNvPr id="1838" name="Google Shape;1838;p6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839" name="Google Shape;1839;p6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840" name="Google Shape;1840;p66"/>
            <p:cNvGrpSpPr/>
            <p:nvPr/>
          </p:nvGrpSpPr>
          <p:grpSpPr>
            <a:xfrm>
              <a:off x="286625" y="3923799"/>
              <a:ext cx="133200" cy="133200"/>
              <a:chOff x="286625" y="3648899"/>
              <a:chExt cx="133200" cy="133200"/>
            </a:xfrm>
          </p:grpSpPr>
          <p:sp>
            <p:nvSpPr>
              <p:cNvPr id="1841" name="Google Shape;1841;p6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3" name="Google Shape;1843;p6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EVALUATION.HTML</a:t>
            </a:r>
            <a:endParaRPr sz="1000">
              <a:solidFill>
                <a:schemeClr val="dk2"/>
              </a:solidFill>
              <a:latin typeface="Oswald"/>
              <a:ea typeface="Oswald"/>
              <a:cs typeface="Oswald"/>
              <a:sym typeface="Oswald"/>
            </a:endParaRPr>
          </a:p>
        </p:txBody>
      </p:sp>
      <p:sp>
        <p:nvSpPr>
          <p:cNvPr id="1844" name="Google Shape;1844;p66"/>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VALIDATION</a:t>
            </a:r>
            <a:endParaRPr/>
          </a:p>
        </p:txBody>
      </p:sp>
      <p:sp>
        <p:nvSpPr>
          <p:cNvPr id="1845" name="Google Shape;1845;p66"/>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457200" algn="l" rtl="0">
              <a:lnSpc>
                <a:spcPct val="150000"/>
              </a:lnSpc>
              <a:spcBef>
                <a:spcPts val="0"/>
              </a:spcBef>
              <a:spcAft>
                <a:spcPts val="0"/>
              </a:spcAft>
              <a:buNone/>
            </a:pPr>
            <a:r>
              <a:rPr lang="zh-TW" sz="2600" b="1"/>
              <a:t>Our method resolves the problems!</a:t>
            </a:r>
            <a:endParaRPr sz="2600" b="1"/>
          </a:p>
          <a:p>
            <a:pPr marL="457200" lvl="0" indent="-342900" algn="l" rtl="0">
              <a:lnSpc>
                <a:spcPct val="150000"/>
              </a:lnSpc>
              <a:spcBef>
                <a:spcPts val="0"/>
              </a:spcBef>
              <a:spcAft>
                <a:spcPts val="0"/>
              </a:spcAft>
              <a:buSzPts val="1800"/>
              <a:buChar char="●"/>
            </a:pPr>
            <a:r>
              <a:rPr lang="zh-TW" sz="1800"/>
              <a:t>randomly generated matrix</a:t>
            </a:r>
            <a:endParaRPr sz="1800"/>
          </a:p>
          <a:p>
            <a:pPr marL="457200" lvl="0" indent="0" algn="l" rtl="0">
              <a:lnSpc>
                <a:spcPct val="150000"/>
              </a:lnSpc>
              <a:spcBef>
                <a:spcPts val="0"/>
              </a:spcBef>
              <a:spcAft>
                <a:spcPts val="0"/>
              </a:spcAft>
              <a:buNone/>
            </a:pPr>
            <a:r>
              <a:rPr lang="zh-TW" sz="1800"/>
              <a:t>⇒ lower possibility of</a:t>
            </a:r>
            <a:r>
              <a:rPr lang="zh-TW" sz="1400"/>
              <a:t>:</a:t>
            </a:r>
            <a:endParaRPr sz="1400"/>
          </a:p>
          <a:p>
            <a:pPr marL="914400" lvl="1" indent="-342900" algn="l" rtl="0">
              <a:lnSpc>
                <a:spcPct val="150000"/>
              </a:lnSpc>
              <a:spcBef>
                <a:spcPts val="0"/>
              </a:spcBef>
              <a:spcAft>
                <a:spcPts val="0"/>
              </a:spcAft>
              <a:buSzPts val="1800"/>
              <a:buChar char="○"/>
            </a:pPr>
            <a:r>
              <a:rPr lang="zh-TW" sz="1800"/>
              <a:t>predictable locations of characters</a:t>
            </a:r>
            <a:endParaRPr sz="1800"/>
          </a:p>
          <a:p>
            <a:pPr marL="914400" lvl="1" indent="-342900" algn="l" rtl="0">
              <a:lnSpc>
                <a:spcPct val="150000"/>
              </a:lnSpc>
              <a:spcBef>
                <a:spcPts val="0"/>
              </a:spcBef>
              <a:spcAft>
                <a:spcPts val="0"/>
              </a:spcAft>
              <a:buSzPts val="1800"/>
              <a:buChar char="○"/>
            </a:pPr>
            <a:r>
              <a:rPr lang="zh-TW" sz="1800"/>
              <a:t>common keyboard patterns, words, and phrases</a:t>
            </a:r>
            <a:endParaRPr sz="1800"/>
          </a:p>
          <a:p>
            <a:pPr marL="457200" lvl="0" indent="-342900" algn="l" rtl="0">
              <a:lnSpc>
                <a:spcPct val="150000"/>
              </a:lnSpc>
              <a:spcBef>
                <a:spcPts val="0"/>
              </a:spcBef>
              <a:spcAft>
                <a:spcPts val="0"/>
              </a:spcAft>
              <a:buSzPts val="1800"/>
              <a:buChar char="●"/>
            </a:pPr>
            <a:r>
              <a:rPr lang="zh-TW" sz="1800"/>
              <a:t>generate new passwords of higher security easily</a:t>
            </a:r>
            <a:endParaRPr sz="1800"/>
          </a:p>
        </p:txBody>
      </p:sp>
      <p:sp>
        <p:nvSpPr>
          <p:cNvPr id="1846" name="Google Shape;1846;p6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 name="Google Shape;1850;p66"/>
          <p:cNvGrpSpPr/>
          <p:nvPr/>
        </p:nvGrpSpPr>
        <p:grpSpPr>
          <a:xfrm>
            <a:off x="7819199" y="752550"/>
            <a:ext cx="604800" cy="147600"/>
            <a:chOff x="7688649" y="828750"/>
            <a:chExt cx="604800" cy="147600"/>
          </a:xfrm>
        </p:grpSpPr>
        <p:sp>
          <p:nvSpPr>
            <p:cNvPr id="1851" name="Google Shape;1851;p6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p67"/>
          <p:cNvSpPr txBox="1">
            <a:spLocks noGrp="1"/>
          </p:cNvSpPr>
          <p:nvPr>
            <p:ph type="subTitle" idx="1"/>
          </p:nvPr>
        </p:nvSpPr>
        <p:spPr>
          <a:xfrm>
            <a:off x="796200" y="109800"/>
            <a:ext cx="2440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859" name="Google Shape;1859;p67"/>
          <p:cNvGrpSpPr/>
          <p:nvPr/>
        </p:nvGrpSpPr>
        <p:grpSpPr>
          <a:xfrm>
            <a:off x="299286" y="189025"/>
            <a:ext cx="133205" cy="119344"/>
            <a:chOff x="222150" y="185025"/>
            <a:chExt cx="170100" cy="152400"/>
          </a:xfrm>
        </p:grpSpPr>
        <p:cxnSp>
          <p:nvCxnSpPr>
            <p:cNvPr id="1860" name="Google Shape;1860;p6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61" name="Google Shape;1861;p6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862" name="Google Shape;1862;p6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863" name="Google Shape;1863;p67"/>
          <p:cNvGrpSpPr/>
          <p:nvPr/>
        </p:nvGrpSpPr>
        <p:grpSpPr>
          <a:xfrm>
            <a:off x="286625" y="3999999"/>
            <a:ext cx="145867" cy="958251"/>
            <a:chOff x="286625" y="3923799"/>
            <a:chExt cx="145867" cy="958251"/>
          </a:xfrm>
        </p:grpSpPr>
        <p:sp>
          <p:nvSpPr>
            <p:cNvPr id="1864" name="Google Shape;1864;p6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 name="Google Shape;1865;p67"/>
            <p:cNvGrpSpPr/>
            <p:nvPr/>
          </p:nvGrpSpPr>
          <p:grpSpPr>
            <a:xfrm>
              <a:off x="298112" y="4342643"/>
              <a:ext cx="110182" cy="126862"/>
              <a:chOff x="281100" y="2027800"/>
              <a:chExt cx="140700" cy="162000"/>
            </a:xfrm>
          </p:grpSpPr>
          <p:sp>
            <p:nvSpPr>
              <p:cNvPr id="1866" name="Google Shape;1866;p6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867;p67"/>
              <p:cNvGrpSpPr/>
              <p:nvPr/>
            </p:nvGrpSpPr>
            <p:grpSpPr>
              <a:xfrm>
                <a:off x="308875" y="2088450"/>
                <a:ext cx="85200" cy="40700"/>
                <a:chOff x="308875" y="2087000"/>
                <a:chExt cx="85200" cy="40700"/>
              </a:xfrm>
            </p:grpSpPr>
            <p:cxnSp>
              <p:nvCxnSpPr>
                <p:cNvPr id="1868" name="Google Shape;1868;p6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6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870" name="Google Shape;1870;p67"/>
            <p:cNvGrpSpPr/>
            <p:nvPr/>
          </p:nvGrpSpPr>
          <p:grpSpPr>
            <a:xfrm>
              <a:off x="286625" y="3923799"/>
              <a:ext cx="133200" cy="133200"/>
              <a:chOff x="286625" y="3648899"/>
              <a:chExt cx="133200" cy="133200"/>
            </a:xfrm>
          </p:grpSpPr>
          <p:sp>
            <p:nvSpPr>
              <p:cNvPr id="1871" name="Google Shape;1871;p6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73" name="Google Shape;1873;p6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CONCLUSION.HTML</a:t>
            </a:r>
            <a:endParaRPr sz="1000">
              <a:solidFill>
                <a:schemeClr val="dk2"/>
              </a:solidFill>
              <a:latin typeface="Oswald"/>
              <a:ea typeface="Oswald"/>
              <a:cs typeface="Oswald"/>
              <a:sym typeface="Oswald"/>
            </a:endParaRPr>
          </a:p>
        </p:txBody>
      </p:sp>
      <p:sp>
        <p:nvSpPr>
          <p:cNvPr id="1874" name="Google Shape;1874;p67"/>
          <p:cNvSpPr txBox="1">
            <a:spLocks noGrp="1"/>
          </p:cNvSpPr>
          <p:nvPr>
            <p:ph type="title"/>
          </p:nvPr>
        </p:nvSpPr>
        <p:spPr>
          <a:xfrm>
            <a:off x="948600" y="1893800"/>
            <a:ext cx="4431900" cy="14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CONCLUSION</a:t>
            </a:r>
            <a:endParaRPr/>
          </a:p>
        </p:txBody>
      </p:sp>
      <p:sp>
        <p:nvSpPr>
          <p:cNvPr id="1875" name="Google Shape;1875;p67"/>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chemeClr val="accent3"/>
                </a:solidFill>
              </a:rPr>
              <a:t>04</a:t>
            </a:r>
            <a:endParaRPr>
              <a:solidFill>
                <a:schemeClr val="accent3"/>
              </a:solidFill>
            </a:endParaRPr>
          </a:p>
        </p:txBody>
      </p:sp>
      <p:sp>
        <p:nvSpPr>
          <p:cNvPr id="1876" name="Google Shape;1876;p67"/>
          <p:cNvSpPr txBox="1">
            <a:spLocks noGrp="1"/>
          </p:cNvSpPr>
          <p:nvPr>
            <p:ph type="subTitle" idx="1"/>
          </p:nvPr>
        </p:nvSpPr>
        <p:spPr>
          <a:xfrm>
            <a:off x="948600" y="33929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&amp; References!</a:t>
            </a:r>
            <a:endParaRPr/>
          </a:p>
        </p:txBody>
      </p:sp>
      <p:sp>
        <p:nvSpPr>
          <p:cNvPr id="1877" name="Google Shape;1877;p6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8" name="Google Shape;1878;p67"/>
          <p:cNvCxnSpPr/>
          <p:nvPr/>
        </p:nvCxnSpPr>
        <p:spPr>
          <a:xfrm>
            <a:off x="3511075" y="4071863"/>
            <a:ext cx="792600" cy="0"/>
          </a:xfrm>
          <a:prstGeom prst="straightConnector1">
            <a:avLst/>
          </a:prstGeom>
          <a:noFill/>
          <a:ln w="9525" cap="flat" cmpd="sng">
            <a:solidFill>
              <a:schemeClr val="dk2"/>
            </a:solidFill>
            <a:prstDash val="solid"/>
            <a:round/>
            <a:headEnd type="none" w="med" len="med"/>
            <a:tailEnd type="stealth" w="med" len="med"/>
          </a:ln>
        </p:spPr>
      </p:cxnSp>
      <p:sp>
        <p:nvSpPr>
          <p:cNvPr id="1879" name="Google Shape;1879;p6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2" name="Google Shape;1882;p67"/>
          <p:cNvGrpSpPr/>
          <p:nvPr/>
        </p:nvGrpSpPr>
        <p:grpSpPr>
          <a:xfrm>
            <a:off x="5177739" y="1044623"/>
            <a:ext cx="1579734" cy="2327548"/>
            <a:chOff x="5816625" y="1806613"/>
            <a:chExt cx="918450" cy="1530275"/>
          </a:xfrm>
        </p:grpSpPr>
        <p:sp>
          <p:nvSpPr>
            <p:cNvPr id="1883" name="Google Shape;1883;p67"/>
            <p:cNvSpPr/>
            <p:nvPr/>
          </p:nvSpPr>
          <p:spPr>
            <a:xfrm>
              <a:off x="5816625" y="1806613"/>
              <a:ext cx="918450" cy="1530275"/>
            </a:xfrm>
            <a:custGeom>
              <a:avLst/>
              <a:gdLst/>
              <a:ahLst/>
              <a:cxnLst/>
              <a:rect l="l" t="t" r="r" b="b"/>
              <a:pathLst>
                <a:path w="36738" h="61211" extrusionOk="0">
                  <a:moveTo>
                    <a:pt x="3044" y="1"/>
                  </a:moveTo>
                  <a:cubicBezTo>
                    <a:pt x="1361" y="1"/>
                    <a:pt x="0" y="1365"/>
                    <a:pt x="0" y="3044"/>
                  </a:cubicBezTo>
                  <a:lnTo>
                    <a:pt x="0" y="58167"/>
                  </a:lnTo>
                  <a:cubicBezTo>
                    <a:pt x="0" y="59847"/>
                    <a:pt x="1361" y="61211"/>
                    <a:pt x="3044" y="61211"/>
                  </a:cubicBezTo>
                  <a:lnTo>
                    <a:pt x="33694" y="61211"/>
                  </a:lnTo>
                  <a:cubicBezTo>
                    <a:pt x="35379" y="61211"/>
                    <a:pt x="36738" y="59847"/>
                    <a:pt x="36738" y="58167"/>
                  </a:cubicBezTo>
                  <a:lnTo>
                    <a:pt x="36738" y="3044"/>
                  </a:lnTo>
                  <a:cubicBezTo>
                    <a:pt x="36738" y="1365"/>
                    <a:pt x="35379" y="1"/>
                    <a:pt x="33694"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5856625" y="1853413"/>
              <a:ext cx="838450" cy="1338900"/>
            </a:xfrm>
            <a:custGeom>
              <a:avLst/>
              <a:gdLst/>
              <a:ahLst/>
              <a:cxnLst/>
              <a:rect l="l" t="t" r="r" b="b"/>
              <a:pathLst>
                <a:path w="33538" h="53556" extrusionOk="0">
                  <a:moveTo>
                    <a:pt x="2020" y="0"/>
                  </a:moveTo>
                  <a:cubicBezTo>
                    <a:pt x="905" y="0"/>
                    <a:pt x="1" y="905"/>
                    <a:pt x="1" y="2020"/>
                  </a:cubicBezTo>
                  <a:lnTo>
                    <a:pt x="1" y="51537"/>
                  </a:lnTo>
                  <a:cubicBezTo>
                    <a:pt x="1" y="52651"/>
                    <a:pt x="905" y="53556"/>
                    <a:pt x="2020" y="53556"/>
                  </a:cubicBezTo>
                  <a:lnTo>
                    <a:pt x="31520" y="53556"/>
                  </a:lnTo>
                  <a:cubicBezTo>
                    <a:pt x="32633" y="53556"/>
                    <a:pt x="33538" y="52651"/>
                    <a:pt x="33538" y="51537"/>
                  </a:cubicBezTo>
                  <a:lnTo>
                    <a:pt x="33538" y="2020"/>
                  </a:lnTo>
                  <a:cubicBezTo>
                    <a:pt x="33538" y="905"/>
                    <a:pt x="32633" y="0"/>
                    <a:pt x="3152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5904875" y="2876963"/>
              <a:ext cx="288175" cy="276125"/>
            </a:xfrm>
            <a:custGeom>
              <a:avLst/>
              <a:gdLst/>
              <a:ahLst/>
              <a:cxnLst/>
              <a:rect l="l" t="t" r="r" b="b"/>
              <a:pathLst>
                <a:path w="11527" h="11045" extrusionOk="0">
                  <a:moveTo>
                    <a:pt x="1454" y="0"/>
                  </a:moveTo>
                  <a:cubicBezTo>
                    <a:pt x="655" y="0"/>
                    <a:pt x="1" y="654"/>
                    <a:pt x="1" y="1453"/>
                  </a:cubicBezTo>
                  <a:lnTo>
                    <a:pt x="1" y="9591"/>
                  </a:lnTo>
                  <a:cubicBezTo>
                    <a:pt x="1" y="10391"/>
                    <a:pt x="655"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6241400" y="2876963"/>
              <a:ext cx="288175" cy="276125"/>
            </a:xfrm>
            <a:custGeom>
              <a:avLst/>
              <a:gdLst/>
              <a:ahLst/>
              <a:cxnLst/>
              <a:rect l="l" t="t" r="r" b="b"/>
              <a:pathLst>
                <a:path w="11527" h="11045" extrusionOk="0">
                  <a:moveTo>
                    <a:pt x="1454" y="0"/>
                  </a:moveTo>
                  <a:cubicBezTo>
                    <a:pt x="650" y="0"/>
                    <a:pt x="1" y="654"/>
                    <a:pt x="1" y="1453"/>
                  </a:cubicBezTo>
                  <a:lnTo>
                    <a:pt x="1" y="9591"/>
                  </a:lnTo>
                  <a:cubicBezTo>
                    <a:pt x="1" y="10391"/>
                    <a:pt x="650"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5904875" y="2453613"/>
              <a:ext cx="700900" cy="341250"/>
            </a:xfrm>
            <a:custGeom>
              <a:avLst/>
              <a:gdLst/>
              <a:ahLst/>
              <a:cxnLst/>
              <a:rect l="l" t="t" r="r" b="b"/>
              <a:pathLst>
                <a:path w="28036" h="13650" extrusionOk="0">
                  <a:moveTo>
                    <a:pt x="1256" y="1"/>
                  </a:moveTo>
                  <a:cubicBezTo>
                    <a:pt x="566" y="1"/>
                    <a:pt x="1" y="560"/>
                    <a:pt x="1" y="1256"/>
                  </a:cubicBezTo>
                  <a:lnTo>
                    <a:pt x="1" y="12394"/>
                  </a:lnTo>
                  <a:cubicBezTo>
                    <a:pt x="1" y="13091"/>
                    <a:pt x="566" y="13649"/>
                    <a:pt x="1256" y="13649"/>
                  </a:cubicBezTo>
                  <a:lnTo>
                    <a:pt x="26776" y="13649"/>
                  </a:lnTo>
                  <a:cubicBezTo>
                    <a:pt x="27471" y="13649"/>
                    <a:pt x="28036" y="13091"/>
                    <a:pt x="28036" y="12394"/>
                  </a:cubicBezTo>
                  <a:lnTo>
                    <a:pt x="28036" y="1256"/>
                  </a:lnTo>
                  <a:cubicBezTo>
                    <a:pt x="28036" y="560"/>
                    <a:pt x="27471" y="1"/>
                    <a:pt x="26776"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5970900" y="2561713"/>
              <a:ext cx="226600" cy="138775"/>
            </a:xfrm>
            <a:custGeom>
              <a:avLst/>
              <a:gdLst/>
              <a:ahLst/>
              <a:cxnLst/>
              <a:rect l="l" t="t" r="r" b="b"/>
              <a:pathLst>
                <a:path w="9064" h="5551" extrusionOk="0">
                  <a:moveTo>
                    <a:pt x="6302" y="1"/>
                  </a:moveTo>
                  <a:cubicBezTo>
                    <a:pt x="6192" y="1"/>
                    <a:pt x="6082" y="54"/>
                    <a:pt x="6015" y="163"/>
                  </a:cubicBezTo>
                  <a:lnTo>
                    <a:pt x="4090" y="3375"/>
                  </a:lnTo>
                  <a:lnTo>
                    <a:pt x="2684" y="1921"/>
                  </a:lnTo>
                  <a:cubicBezTo>
                    <a:pt x="2618" y="1852"/>
                    <a:pt x="2532" y="1820"/>
                    <a:pt x="2447" y="1820"/>
                  </a:cubicBezTo>
                  <a:cubicBezTo>
                    <a:pt x="2336" y="1820"/>
                    <a:pt x="2226" y="1875"/>
                    <a:pt x="2161" y="1978"/>
                  </a:cubicBezTo>
                  <a:lnTo>
                    <a:pt x="1" y="5550"/>
                  </a:lnTo>
                  <a:lnTo>
                    <a:pt x="9064" y="5550"/>
                  </a:lnTo>
                  <a:lnTo>
                    <a:pt x="6606" y="195"/>
                  </a:lnTo>
                  <a:cubicBezTo>
                    <a:pt x="6545" y="66"/>
                    <a:pt x="6424" y="1"/>
                    <a:pt x="6302"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6040175" y="2535488"/>
              <a:ext cx="40975" cy="40800"/>
            </a:xfrm>
            <a:custGeom>
              <a:avLst/>
              <a:gdLst/>
              <a:ahLst/>
              <a:cxnLst/>
              <a:rect l="l" t="t" r="r" b="b"/>
              <a:pathLst>
                <a:path w="1639" h="1632" extrusionOk="0">
                  <a:moveTo>
                    <a:pt x="823" y="0"/>
                  </a:moveTo>
                  <a:cubicBezTo>
                    <a:pt x="367" y="0"/>
                    <a:pt x="1" y="365"/>
                    <a:pt x="1" y="816"/>
                  </a:cubicBezTo>
                  <a:cubicBezTo>
                    <a:pt x="1" y="1270"/>
                    <a:pt x="367" y="1632"/>
                    <a:pt x="823" y="1632"/>
                  </a:cubicBezTo>
                  <a:cubicBezTo>
                    <a:pt x="1272" y="1632"/>
                    <a:pt x="1639" y="1270"/>
                    <a:pt x="1639" y="816"/>
                  </a:cubicBezTo>
                  <a:cubicBezTo>
                    <a:pt x="1639" y="365"/>
                    <a:pt x="1272" y="0"/>
                    <a:pt x="823"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5904875" y="1895113"/>
              <a:ext cx="750200" cy="109050"/>
            </a:xfrm>
            <a:custGeom>
              <a:avLst/>
              <a:gdLst/>
              <a:ahLst/>
              <a:cxnLst/>
              <a:rect l="l" t="t" r="r" b="b"/>
              <a:pathLst>
                <a:path w="30008" h="4362" extrusionOk="0">
                  <a:moveTo>
                    <a:pt x="952" y="0"/>
                  </a:moveTo>
                  <a:cubicBezTo>
                    <a:pt x="430" y="0"/>
                    <a:pt x="1" y="429"/>
                    <a:pt x="1" y="953"/>
                  </a:cubicBezTo>
                  <a:lnTo>
                    <a:pt x="1" y="3410"/>
                  </a:lnTo>
                  <a:cubicBezTo>
                    <a:pt x="1" y="3939"/>
                    <a:pt x="430" y="4362"/>
                    <a:pt x="952" y="4362"/>
                  </a:cubicBezTo>
                  <a:lnTo>
                    <a:pt x="29051" y="4362"/>
                  </a:lnTo>
                  <a:cubicBezTo>
                    <a:pt x="29579" y="4362"/>
                    <a:pt x="30007" y="3939"/>
                    <a:pt x="30007" y="3410"/>
                  </a:cubicBezTo>
                  <a:lnTo>
                    <a:pt x="30007" y="953"/>
                  </a:lnTo>
                  <a:cubicBezTo>
                    <a:pt x="30007" y="429"/>
                    <a:pt x="29579" y="0"/>
                    <a:pt x="29051"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6313050" y="2131488"/>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6313050" y="2181288"/>
              <a:ext cx="328300" cy="16500"/>
            </a:xfrm>
            <a:custGeom>
              <a:avLst/>
              <a:gdLst/>
              <a:ahLst/>
              <a:cxnLst/>
              <a:rect l="l" t="t" r="r" b="b"/>
              <a:pathLst>
                <a:path w="13132" h="660" extrusionOk="0">
                  <a:moveTo>
                    <a:pt x="330" y="1"/>
                  </a:moveTo>
                  <a:cubicBezTo>
                    <a:pt x="152" y="1"/>
                    <a:pt x="0" y="148"/>
                    <a:pt x="0" y="331"/>
                  </a:cubicBezTo>
                  <a:cubicBezTo>
                    <a:pt x="0" y="514"/>
                    <a:pt x="152" y="660"/>
                    <a:pt x="330" y="660"/>
                  </a:cubicBezTo>
                  <a:lnTo>
                    <a:pt x="12802" y="660"/>
                  </a:lnTo>
                  <a:cubicBezTo>
                    <a:pt x="12980" y="660"/>
                    <a:pt x="13132" y="514"/>
                    <a:pt x="13132" y="331"/>
                  </a:cubicBezTo>
                  <a:cubicBezTo>
                    <a:pt x="13132" y="148"/>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6313050" y="2231113"/>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6313050" y="2280913"/>
              <a:ext cx="239400" cy="16500"/>
            </a:xfrm>
            <a:custGeom>
              <a:avLst/>
              <a:gdLst/>
              <a:ahLst/>
              <a:cxnLst/>
              <a:rect l="l" t="t" r="r" b="b"/>
              <a:pathLst>
                <a:path w="9576" h="660" extrusionOk="0">
                  <a:moveTo>
                    <a:pt x="330" y="1"/>
                  </a:moveTo>
                  <a:cubicBezTo>
                    <a:pt x="152" y="1"/>
                    <a:pt x="0" y="147"/>
                    <a:pt x="0" y="331"/>
                  </a:cubicBezTo>
                  <a:cubicBezTo>
                    <a:pt x="0" y="514"/>
                    <a:pt x="152" y="659"/>
                    <a:pt x="330" y="659"/>
                  </a:cubicBezTo>
                  <a:lnTo>
                    <a:pt x="9246" y="659"/>
                  </a:lnTo>
                  <a:cubicBezTo>
                    <a:pt x="9429" y="659"/>
                    <a:pt x="9575" y="514"/>
                    <a:pt x="9575" y="331"/>
                  </a:cubicBezTo>
                  <a:cubicBezTo>
                    <a:pt x="9575" y="147"/>
                    <a:pt x="9429" y="1"/>
                    <a:pt x="9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6313050" y="2330738"/>
              <a:ext cx="178475" cy="16500"/>
            </a:xfrm>
            <a:custGeom>
              <a:avLst/>
              <a:gdLst/>
              <a:ahLst/>
              <a:cxnLst/>
              <a:rect l="l" t="t" r="r" b="b"/>
              <a:pathLst>
                <a:path w="7139" h="660" extrusionOk="0">
                  <a:moveTo>
                    <a:pt x="330" y="1"/>
                  </a:moveTo>
                  <a:cubicBezTo>
                    <a:pt x="152" y="1"/>
                    <a:pt x="0" y="146"/>
                    <a:pt x="0" y="329"/>
                  </a:cubicBezTo>
                  <a:cubicBezTo>
                    <a:pt x="0" y="513"/>
                    <a:pt x="152" y="660"/>
                    <a:pt x="330" y="660"/>
                  </a:cubicBezTo>
                  <a:lnTo>
                    <a:pt x="6809" y="660"/>
                  </a:lnTo>
                  <a:cubicBezTo>
                    <a:pt x="6992" y="660"/>
                    <a:pt x="7139" y="513"/>
                    <a:pt x="7139" y="329"/>
                  </a:cubicBezTo>
                  <a:cubicBezTo>
                    <a:pt x="7139" y="146"/>
                    <a:pt x="6992" y="1"/>
                    <a:pt x="6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5904875" y="2074613"/>
              <a:ext cx="344775" cy="323075"/>
            </a:xfrm>
            <a:custGeom>
              <a:avLst/>
              <a:gdLst/>
              <a:ahLst/>
              <a:cxnLst/>
              <a:rect l="l" t="t" r="r" b="b"/>
              <a:pathLst>
                <a:path w="13791" h="12923" extrusionOk="0">
                  <a:moveTo>
                    <a:pt x="1376" y="0"/>
                  </a:moveTo>
                  <a:cubicBezTo>
                    <a:pt x="618" y="0"/>
                    <a:pt x="1" y="613"/>
                    <a:pt x="1" y="1371"/>
                  </a:cubicBezTo>
                  <a:lnTo>
                    <a:pt x="1" y="11552"/>
                  </a:lnTo>
                  <a:cubicBezTo>
                    <a:pt x="1" y="12311"/>
                    <a:pt x="618" y="12923"/>
                    <a:pt x="1376" y="12923"/>
                  </a:cubicBezTo>
                  <a:lnTo>
                    <a:pt x="12416" y="12923"/>
                  </a:lnTo>
                  <a:cubicBezTo>
                    <a:pt x="13174" y="12923"/>
                    <a:pt x="13791" y="12311"/>
                    <a:pt x="13791" y="11552"/>
                  </a:cubicBezTo>
                  <a:lnTo>
                    <a:pt x="13791" y="1371"/>
                  </a:lnTo>
                  <a:cubicBezTo>
                    <a:pt x="13791" y="613"/>
                    <a:pt x="13174" y="0"/>
                    <a:pt x="12416"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5949975" y="2108863"/>
              <a:ext cx="254575" cy="254575"/>
            </a:xfrm>
            <a:custGeom>
              <a:avLst/>
              <a:gdLst/>
              <a:ahLst/>
              <a:cxnLst/>
              <a:rect l="l" t="t" r="r" b="b"/>
              <a:pathLst>
                <a:path w="10183" h="10183" extrusionOk="0">
                  <a:moveTo>
                    <a:pt x="5090" y="1"/>
                  </a:moveTo>
                  <a:cubicBezTo>
                    <a:pt x="2281" y="1"/>
                    <a:pt x="0" y="2281"/>
                    <a:pt x="0" y="5089"/>
                  </a:cubicBezTo>
                  <a:cubicBezTo>
                    <a:pt x="0" y="7903"/>
                    <a:pt x="2281" y="10182"/>
                    <a:pt x="5090" y="10182"/>
                  </a:cubicBezTo>
                  <a:cubicBezTo>
                    <a:pt x="7902" y="10182"/>
                    <a:pt x="10183" y="7903"/>
                    <a:pt x="10183" y="5089"/>
                  </a:cubicBezTo>
                  <a:cubicBezTo>
                    <a:pt x="10183" y="2281"/>
                    <a:pt x="7902" y="1"/>
                    <a:pt x="509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6034450" y="2140638"/>
              <a:ext cx="85525" cy="85525"/>
            </a:xfrm>
            <a:custGeom>
              <a:avLst/>
              <a:gdLst/>
              <a:ahLst/>
              <a:cxnLst/>
              <a:rect l="l" t="t" r="r" b="b"/>
              <a:pathLst>
                <a:path w="3421" h="3421" extrusionOk="0">
                  <a:moveTo>
                    <a:pt x="1711" y="0"/>
                  </a:moveTo>
                  <a:cubicBezTo>
                    <a:pt x="770" y="0"/>
                    <a:pt x="0" y="769"/>
                    <a:pt x="0" y="1711"/>
                  </a:cubicBezTo>
                  <a:cubicBezTo>
                    <a:pt x="0" y="2657"/>
                    <a:pt x="770" y="3420"/>
                    <a:pt x="1711" y="3420"/>
                  </a:cubicBezTo>
                  <a:cubicBezTo>
                    <a:pt x="2657" y="3420"/>
                    <a:pt x="3420" y="2657"/>
                    <a:pt x="3420" y="1711"/>
                  </a:cubicBezTo>
                  <a:cubicBezTo>
                    <a:pt x="3420" y="769"/>
                    <a:pt x="2657" y="0"/>
                    <a:pt x="1711"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6004100" y="2234138"/>
              <a:ext cx="146325" cy="91650"/>
            </a:xfrm>
            <a:custGeom>
              <a:avLst/>
              <a:gdLst/>
              <a:ahLst/>
              <a:cxnLst/>
              <a:rect l="l" t="t" r="r" b="b"/>
              <a:pathLst>
                <a:path w="5853" h="3666" extrusionOk="0">
                  <a:moveTo>
                    <a:pt x="2647" y="0"/>
                  </a:moveTo>
                  <a:cubicBezTo>
                    <a:pt x="1183" y="0"/>
                    <a:pt x="0" y="1186"/>
                    <a:pt x="0" y="2646"/>
                  </a:cubicBezTo>
                  <a:lnTo>
                    <a:pt x="0" y="3284"/>
                  </a:lnTo>
                  <a:cubicBezTo>
                    <a:pt x="0" y="3493"/>
                    <a:pt x="169" y="3665"/>
                    <a:pt x="383" y="3665"/>
                  </a:cubicBezTo>
                  <a:lnTo>
                    <a:pt x="5471" y="3665"/>
                  </a:lnTo>
                  <a:cubicBezTo>
                    <a:pt x="5680" y="3665"/>
                    <a:pt x="5853" y="3493"/>
                    <a:pt x="5853" y="3284"/>
                  </a:cubicBezTo>
                  <a:lnTo>
                    <a:pt x="5853" y="2646"/>
                  </a:lnTo>
                  <a:cubicBezTo>
                    <a:pt x="5853" y="1186"/>
                    <a:pt x="4666" y="0"/>
                    <a:pt x="3207"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67"/>
          <p:cNvGrpSpPr/>
          <p:nvPr/>
        </p:nvGrpSpPr>
        <p:grpSpPr>
          <a:xfrm>
            <a:off x="6159679" y="2139791"/>
            <a:ext cx="1828231" cy="1959086"/>
            <a:chOff x="5447475" y="3019500"/>
            <a:chExt cx="1062925" cy="1288025"/>
          </a:xfrm>
        </p:grpSpPr>
        <p:sp>
          <p:nvSpPr>
            <p:cNvPr id="1901" name="Google Shape;1901;p67"/>
            <p:cNvSpPr/>
            <p:nvPr/>
          </p:nvSpPr>
          <p:spPr>
            <a:xfrm>
              <a:off x="6089500" y="3309725"/>
              <a:ext cx="213925" cy="220800"/>
            </a:xfrm>
            <a:custGeom>
              <a:avLst/>
              <a:gdLst/>
              <a:ahLst/>
              <a:cxnLst/>
              <a:rect l="l" t="t" r="r" b="b"/>
              <a:pathLst>
                <a:path w="8557" h="8832" extrusionOk="0">
                  <a:moveTo>
                    <a:pt x="6999" y="1"/>
                  </a:moveTo>
                  <a:cubicBezTo>
                    <a:pt x="5123" y="1"/>
                    <a:pt x="425" y="1736"/>
                    <a:pt x="425" y="1736"/>
                  </a:cubicBezTo>
                  <a:cubicBezTo>
                    <a:pt x="425" y="1736"/>
                    <a:pt x="1717" y="3138"/>
                    <a:pt x="1" y="7818"/>
                  </a:cubicBezTo>
                  <a:cubicBezTo>
                    <a:pt x="1" y="7818"/>
                    <a:pt x="2331" y="8832"/>
                    <a:pt x="4814" y="8832"/>
                  </a:cubicBezTo>
                  <a:cubicBezTo>
                    <a:pt x="6126" y="8832"/>
                    <a:pt x="7481" y="8549"/>
                    <a:pt x="8557" y="7683"/>
                  </a:cubicBezTo>
                  <a:cubicBezTo>
                    <a:pt x="8101" y="5345"/>
                    <a:pt x="6915" y="1763"/>
                    <a:pt x="7505" y="68"/>
                  </a:cubicBezTo>
                  <a:cubicBezTo>
                    <a:pt x="7377" y="22"/>
                    <a:pt x="7205" y="1"/>
                    <a:pt x="699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6086250" y="3019500"/>
              <a:ext cx="233900" cy="145950"/>
            </a:xfrm>
            <a:custGeom>
              <a:avLst/>
              <a:gdLst/>
              <a:ahLst/>
              <a:cxnLst/>
              <a:rect l="l" t="t" r="r" b="b"/>
              <a:pathLst>
                <a:path w="9356" h="5838" extrusionOk="0">
                  <a:moveTo>
                    <a:pt x="5713" y="1"/>
                  </a:moveTo>
                  <a:cubicBezTo>
                    <a:pt x="4359" y="1"/>
                    <a:pt x="2893" y="294"/>
                    <a:pt x="2134" y="800"/>
                  </a:cubicBezTo>
                  <a:cubicBezTo>
                    <a:pt x="659" y="1777"/>
                    <a:pt x="0" y="3153"/>
                    <a:pt x="806" y="4361"/>
                  </a:cubicBezTo>
                  <a:cubicBezTo>
                    <a:pt x="1357" y="5193"/>
                    <a:pt x="3103" y="5837"/>
                    <a:pt x="4619" y="5837"/>
                  </a:cubicBezTo>
                  <a:cubicBezTo>
                    <a:pt x="5304" y="5837"/>
                    <a:pt x="5941" y="5706"/>
                    <a:pt x="6401" y="5402"/>
                  </a:cubicBezTo>
                  <a:cubicBezTo>
                    <a:pt x="7876" y="4424"/>
                    <a:pt x="9356" y="2050"/>
                    <a:pt x="8551" y="847"/>
                  </a:cubicBezTo>
                  <a:cubicBezTo>
                    <a:pt x="8163" y="261"/>
                    <a:pt x="6988" y="1"/>
                    <a:pt x="5713"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6054500" y="3062650"/>
              <a:ext cx="285675" cy="307600"/>
            </a:xfrm>
            <a:custGeom>
              <a:avLst/>
              <a:gdLst/>
              <a:ahLst/>
              <a:cxnLst/>
              <a:rect l="l" t="t" r="r" b="b"/>
              <a:pathLst>
                <a:path w="11427" h="12304" extrusionOk="0">
                  <a:moveTo>
                    <a:pt x="6796" y="1"/>
                  </a:moveTo>
                  <a:cubicBezTo>
                    <a:pt x="5945" y="1"/>
                    <a:pt x="5136" y="242"/>
                    <a:pt x="4529" y="475"/>
                  </a:cubicBezTo>
                  <a:cubicBezTo>
                    <a:pt x="2521" y="1244"/>
                    <a:pt x="920" y="4272"/>
                    <a:pt x="486" y="7038"/>
                  </a:cubicBezTo>
                  <a:cubicBezTo>
                    <a:pt x="361" y="7808"/>
                    <a:pt x="0" y="10965"/>
                    <a:pt x="863" y="11698"/>
                  </a:cubicBezTo>
                  <a:cubicBezTo>
                    <a:pt x="1396" y="12150"/>
                    <a:pt x="2256" y="12303"/>
                    <a:pt x="3127" y="12303"/>
                  </a:cubicBezTo>
                  <a:cubicBezTo>
                    <a:pt x="4099" y="12303"/>
                    <a:pt x="5085" y="12112"/>
                    <a:pt x="5648" y="11933"/>
                  </a:cubicBezTo>
                  <a:cubicBezTo>
                    <a:pt x="7075" y="11472"/>
                    <a:pt x="8012" y="10495"/>
                    <a:pt x="8801" y="9157"/>
                  </a:cubicBezTo>
                  <a:cubicBezTo>
                    <a:pt x="11034" y="5365"/>
                    <a:pt x="11427" y="3676"/>
                    <a:pt x="9821" y="1537"/>
                  </a:cubicBezTo>
                  <a:cubicBezTo>
                    <a:pt x="8941" y="361"/>
                    <a:pt x="7837" y="1"/>
                    <a:pt x="679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6182600" y="3507425"/>
              <a:ext cx="327800" cy="584625"/>
            </a:xfrm>
            <a:custGeom>
              <a:avLst/>
              <a:gdLst/>
              <a:ahLst/>
              <a:cxnLst/>
              <a:rect l="l" t="t" r="r" b="b"/>
              <a:pathLst>
                <a:path w="13112" h="23385" extrusionOk="0">
                  <a:moveTo>
                    <a:pt x="4725" y="0"/>
                  </a:moveTo>
                  <a:cubicBezTo>
                    <a:pt x="2302" y="0"/>
                    <a:pt x="0" y="2750"/>
                    <a:pt x="330" y="5250"/>
                  </a:cubicBezTo>
                  <a:cubicBezTo>
                    <a:pt x="894" y="9485"/>
                    <a:pt x="1120" y="16912"/>
                    <a:pt x="2709" y="20383"/>
                  </a:cubicBezTo>
                  <a:cubicBezTo>
                    <a:pt x="3225" y="21515"/>
                    <a:pt x="4413" y="23385"/>
                    <a:pt x="6641" y="23385"/>
                  </a:cubicBezTo>
                  <a:cubicBezTo>
                    <a:pt x="7328" y="23385"/>
                    <a:pt x="8115" y="23207"/>
                    <a:pt x="9011" y="22774"/>
                  </a:cubicBezTo>
                  <a:cubicBezTo>
                    <a:pt x="13111" y="20797"/>
                    <a:pt x="9110" y="4993"/>
                    <a:pt x="9110" y="4993"/>
                  </a:cubicBezTo>
                  <a:cubicBezTo>
                    <a:pt x="8152" y="1329"/>
                    <a:pt x="6409" y="0"/>
                    <a:pt x="4725"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5858225" y="3459625"/>
              <a:ext cx="559725" cy="847900"/>
            </a:xfrm>
            <a:custGeom>
              <a:avLst/>
              <a:gdLst/>
              <a:ahLst/>
              <a:cxnLst/>
              <a:rect l="l" t="t" r="r" b="b"/>
              <a:pathLst>
                <a:path w="22389" h="33916" extrusionOk="0">
                  <a:moveTo>
                    <a:pt x="13577" y="0"/>
                  </a:moveTo>
                  <a:cubicBezTo>
                    <a:pt x="12075" y="0"/>
                    <a:pt x="10376" y="269"/>
                    <a:pt x="9106" y="912"/>
                  </a:cubicBezTo>
                  <a:cubicBezTo>
                    <a:pt x="7548" y="1702"/>
                    <a:pt x="5455" y="2534"/>
                    <a:pt x="2726" y="11706"/>
                  </a:cubicBezTo>
                  <a:cubicBezTo>
                    <a:pt x="1" y="20878"/>
                    <a:pt x="765" y="29476"/>
                    <a:pt x="1398" y="33916"/>
                  </a:cubicBezTo>
                  <a:lnTo>
                    <a:pt x="20465" y="33916"/>
                  </a:lnTo>
                  <a:cubicBezTo>
                    <a:pt x="20465" y="33916"/>
                    <a:pt x="18414" y="27154"/>
                    <a:pt x="18728" y="22327"/>
                  </a:cubicBezTo>
                  <a:cubicBezTo>
                    <a:pt x="18807" y="21109"/>
                    <a:pt x="22389" y="14561"/>
                    <a:pt x="21605" y="7480"/>
                  </a:cubicBezTo>
                  <a:cubicBezTo>
                    <a:pt x="20967" y="1738"/>
                    <a:pt x="17886" y="771"/>
                    <a:pt x="15857" y="249"/>
                  </a:cubicBezTo>
                  <a:cubicBezTo>
                    <a:pt x="15243" y="90"/>
                    <a:pt x="14443" y="0"/>
                    <a:pt x="13577"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6340150" y="4182250"/>
              <a:ext cx="29700" cy="125275"/>
            </a:xfrm>
            <a:custGeom>
              <a:avLst/>
              <a:gdLst/>
              <a:ahLst/>
              <a:cxnLst/>
              <a:rect l="l" t="t" r="r" b="b"/>
              <a:pathLst>
                <a:path w="1188" h="5011" extrusionOk="0">
                  <a:moveTo>
                    <a:pt x="1188" y="5011"/>
                  </a:moveTo>
                  <a:lnTo>
                    <a:pt x="1188" y="5011"/>
                  </a:lnTo>
                  <a:lnTo>
                    <a:pt x="1188" y="5011"/>
                  </a:lnTo>
                  <a:lnTo>
                    <a:pt x="1188" y="5011"/>
                  </a:lnTo>
                  <a:close/>
                  <a:moveTo>
                    <a:pt x="1188" y="5011"/>
                  </a:moveTo>
                  <a:lnTo>
                    <a:pt x="1188" y="5011"/>
                  </a:lnTo>
                  <a:lnTo>
                    <a:pt x="1188" y="5011"/>
                  </a:lnTo>
                  <a:close/>
                  <a:moveTo>
                    <a:pt x="1188" y="5011"/>
                  </a:moveTo>
                  <a:lnTo>
                    <a:pt x="1188" y="5011"/>
                  </a:lnTo>
                  <a:lnTo>
                    <a:pt x="1188" y="5011"/>
                  </a:lnTo>
                  <a:close/>
                  <a:moveTo>
                    <a:pt x="1" y="1"/>
                  </a:moveTo>
                  <a:lnTo>
                    <a:pt x="1" y="1"/>
                  </a:lnTo>
                  <a:cubicBezTo>
                    <a:pt x="513" y="2762"/>
                    <a:pt x="1172" y="4948"/>
                    <a:pt x="1188" y="5011"/>
                  </a:cubicBezTo>
                  <a:cubicBezTo>
                    <a:pt x="1172" y="4948"/>
                    <a:pt x="513" y="2762"/>
                    <a:pt x="1" y="1"/>
                  </a:cubicBezTo>
                  <a:close/>
                </a:path>
              </a:pathLst>
            </a:custGeom>
            <a:solidFill>
              <a:srgbClr val="D0B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5878000" y="3740375"/>
              <a:ext cx="491850" cy="567150"/>
            </a:xfrm>
            <a:custGeom>
              <a:avLst/>
              <a:gdLst/>
              <a:ahLst/>
              <a:cxnLst/>
              <a:rect l="l" t="t" r="r" b="b"/>
              <a:pathLst>
                <a:path w="19674" h="22686" extrusionOk="0">
                  <a:moveTo>
                    <a:pt x="2081" y="0"/>
                  </a:moveTo>
                  <a:cubicBezTo>
                    <a:pt x="2034" y="157"/>
                    <a:pt x="1987" y="314"/>
                    <a:pt x="1935" y="476"/>
                  </a:cubicBezTo>
                  <a:cubicBezTo>
                    <a:pt x="455" y="5465"/>
                    <a:pt x="0" y="10287"/>
                    <a:pt x="0" y="14355"/>
                  </a:cubicBezTo>
                  <a:cubicBezTo>
                    <a:pt x="0" y="17770"/>
                    <a:pt x="319" y="20662"/>
                    <a:pt x="607" y="22686"/>
                  </a:cubicBezTo>
                  <a:lnTo>
                    <a:pt x="19674" y="22686"/>
                  </a:lnTo>
                  <a:cubicBezTo>
                    <a:pt x="19658" y="22623"/>
                    <a:pt x="18999" y="20437"/>
                    <a:pt x="18487" y="17676"/>
                  </a:cubicBezTo>
                  <a:cubicBezTo>
                    <a:pt x="17435" y="17818"/>
                    <a:pt x="16384" y="17905"/>
                    <a:pt x="15354" y="17905"/>
                  </a:cubicBezTo>
                  <a:cubicBezTo>
                    <a:pt x="12677" y="17905"/>
                    <a:pt x="10109" y="17326"/>
                    <a:pt x="7865" y="15615"/>
                  </a:cubicBezTo>
                  <a:cubicBezTo>
                    <a:pt x="2803" y="11762"/>
                    <a:pt x="2699" y="5779"/>
                    <a:pt x="2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5697825" y="3499700"/>
              <a:ext cx="538575" cy="458025"/>
            </a:xfrm>
            <a:custGeom>
              <a:avLst/>
              <a:gdLst/>
              <a:ahLst/>
              <a:cxnLst/>
              <a:rect l="l" t="t" r="r" b="b"/>
              <a:pathLst>
                <a:path w="21543" h="18321" extrusionOk="0">
                  <a:moveTo>
                    <a:pt x="15086" y="0"/>
                  </a:moveTo>
                  <a:cubicBezTo>
                    <a:pt x="14386" y="0"/>
                    <a:pt x="13680" y="178"/>
                    <a:pt x="13049" y="560"/>
                  </a:cubicBezTo>
                  <a:cubicBezTo>
                    <a:pt x="9393" y="2771"/>
                    <a:pt x="4801" y="9261"/>
                    <a:pt x="2511" y="12321"/>
                  </a:cubicBezTo>
                  <a:cubicBezTo>
                    <a:pt x="1538" y="13622"/>
                    <a:pt x="1" y="16996"/>
                    <a:pt x="1632" y="17926"/>
                  </a:cubicBezTo>
                  <a:cubicBezTo>
                    <a:pt x="2110" y="18198"/>
                    <a:pt x="2635" y="18320"/>
                    <a:pt x="3193" y="18320"/>
                  </a:cubicBezTo>
                  <a:cubicBezTo>
                    <a:pt x="7257" y="18320"/>
                    <a:pt x="13116" y="11829"/>
                    <a:pt x="15972" y="9162"/>
                  </a:cubicBezTo>
                  <a:cubicBezTo>
                    <a:pt x="21542" y="3958"/>
                    <a:pt x="18387" y="0"/>
                    <a:pt x="1508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5447475" y="3229500"/>
              <a:ext cx="161625" cy="294700"/>
            </a:xfrm>
            <a:custGeom>
              <a:avLst/>
              <a:gdLst/>
              <a:ahLst/>
              <a:cxnLst/>
              <a:rect l="l" t="t" r="r" b="b"/>
              <a:pathLst>
                <a:path w="6465" h="11788" extrusionOk="0">
                  <a:moveTo>
                    <a:pt x="3637" y="0"/>
                  </a:moveTo>
                  <a:cubicBezTo>
                    <a:pt x="3193" y="0"/>
                    <a:pt x="3138" y="399"/>
                    <a:pt x="3133" y="694"/>
                  </a:cubicBezTo>
                  <a:cubicBezTo>
                    <a:pt x="3133" y="1033"/>
                    <a:pt x="3687" y="4642"/>
                    <a:pt x="3687" y="4642"/>
                  </a:cubicBezTo>
                  <a:cubicBezTo>
                    <a:pt x="3687" y="4642"/>
                    <a:pt x="952" y="5652"/>
                    <a:pt x="476" y="6336"/>
                  </a:cubicBezTo>
                  <a:cubicBezTo>
                    <a:pt x="0" y="7021"/>
                    <a:pt x="575" y="9913"/>
                    <a:pt x="3416" y="11450"/>
                  </a:cubicBezTo>
                  <a:cubicBezTo>
                    <a:pt x="3855" y="11687"/>
                    <a:pt x="4231" y="11787"/>
                    <a:pt x="4554" y="11787"/>
                  </a:cubicBezTo>
                  <a:cubicBezTo>
                    <a:pt x="6318" y="11787"/>
                    <a:pt x="6464" y="8790"/>
                    <a:pt x="6464" y="8790"/>
                  </a:cubicBezTo>
                  <a:cubicBezTo>
                    <a:pt x="6464" y="8790"/>
                    <a:pt x="6453" y="7764"/>
                    <a:pt x="6139" y="6488"/>
                  </a:cubicBezTo>
                  <a:cubicBezTo>
                    <a:pt x="5470" y="3758"/>
                    <a:pt x="4325" y="140"/>
                    <a:pt x="3865" y="29"/>
                  </a:cubicBezTo>
                  <a:cubicBezTo>
                    <a:pt x="3779" y="9"/>
                    <a:pt x="3704" y="0"/>
                    <a:pt x="3637"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5503675" y="3446725"/>
              <a:ext cx="349250" cy="511750"/>
            </a:xfrm>
            <a:custGeom>
              <a:avLst/>
              <a:gdLst/>
              <a:ahLst/>
              <a:cxnLst/>
              <a:rect l="l" t="t" r="r" b="b"/>
              <a:pathLst>
                <a:path w="13970" h="20470" extrusionOk="0">
                  <a:moveTo>
                    <a:pt x="4279" y="0"/>
                  </a:moveTo>
                  <a:cubicBezTo>
                    <a:pt x="3729" y="1653"/>
                    <a:pt x="1883" y="3029"/>
                    <a:pt x="0" y="3196"/>
                  </a:cubicBezTo>
                  <a:cubicBezTo>
                    <a:pt x="0" y="3196"/>
                    <a:pt x="4362" y="18351"/>
                    <a:pt x="9696" y="20155"/>
                  </a:cubicBezTo>
                  <a:cubicBezTo>
                    <a:pt x="10229" y="20335"/>
                    <a:pt x="10750" y="20470"/>
                    <a:pt x="11230" y="20470"/>
                  </a:cubicBezTo>
                  <a:cubicBezTo>
                    <a:pt x="12456" y="20470"/>
                    <a:pt x="13424" y="19593"/>
                    <a:pt x="13687" y="16348"/>
                  </a:cubicBezTo>
                  <a:cubicBezTo>
                    <a:pt x="13969" y="12871"/>
                    <a:pt x="7171" y="3562"/>
                    <a:pt x="5549" y="1590"/>
                  </a:cubicBezTo>
                  <a:lnTo>
                    <a:pt x="4279"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6126800" y="3027075"/>
              <a:ext cx="288675" cy="358525"/>
            </a:xfrm>
            <a:custGeom>
              <a:avLst/>
              <a:gdLst/>
              <a:ahLst/>
              <a:cxnLst/>
              <a:rect l="l" t="t" r="r" b="b"/>
              <a:pathLst>
                <a:path w="11547" h="14341" extrusionOk="0">
                  <a:moveTo>
                    <a:pt x="4161" y="0"/>
                  </a:moveTo>
                  <a:cubicBezTo>
                    <a:pt x="1596" y="0"/>
                    <a:pt x="549" y="1681"/>
                    <a:pt x="287" y="2296"/>
                  </a:cubicBezTo>
                  <a:cubicBezTo>
                    <a:pt x="0" y="2970"/>
                    <a:pt x="507" y="4293"/>
                    <a:pt x="1019" y="4968"/>
                  </a:cubicBezTo>
                  <a:cubicBezTo>
                    <a:pt x="1777" y="5961"/>
                    <a:pt x="2479" y="6485"/>
                    <a:pt x="3478" y="7138"/>
                  </a:cubicBezTo>
                  <a:cubicBezTo>
                    <a:pt x="3488" y="7530"/>
                    <a:pt x="3148" y="9036"/>
                    <a:pt x="3833" y="9748"/>
                  </a:cubicBezTo>
                  <a:cubicBezTo>
                    <a:pt x="3889" y="9805"/>
                    <a:pt x="3957" y="9830"/>
                    <a:pt x="4034" y="9830"/>
                  </a:cubicBezTo>
                  <a:cubicBezTo>
                    <a:pt x="4626" y="9830"/>
                    <a:pt x="5745" y="8323"/>
                    <a:pt x="5930" y="8147"/>
                  </a:cubicBezTo>
                  <a:lnTo>
                    <a:pt x="5930" y="8147"/>
                  </a:lnTo>
                  <a:cubicBezTo>
                    <a:pt x="6186" y="8859"/>
                    <a:pt x="5491" y="9743"/>
                    <a:pt x="5334" y="10433"/>
                  </a:cubicBezTo>
                  <a:cubicBezTo>
                    <a:pt x="5172" y="11114"/>
                    <a:pt x="5353" y="14340"/>
                    <a:pt x="6096" y="14340"/>
                  </a:cubicBezTo>
                  <a:cubicBezTo>
                    <a:pt x="6169" y="14340"/>
                    <a:pt x="6248" y="14308"/>
                    <a:pt x="6333" y="14240"/>
                  </a:cubicBezTo>
                  <a:cubicBezTo>
                    <a:pt x="6631" y="13994"/>
                    <a:pt x="8142" y="12237"/>
                    <a:pt x="8477" y="11845"/>
                  </a:cubicBezTo>
                  <a:cubicBezTo>
                    <a:pt x="10193" y="9795"/>
                    <a:pt x="11547" y="8205"/>
                    <a:pt x="11197" y="5485"/>
                  </a:cubicBezTo>
                  <a:cubicBezTo>
                    <a:pt x="10934" y="3462"/>
                    <a:pt x="9496" y="1595"/>
                    <a:pt x="7562" y="784"/>
                  </a:cubicBezTo>
                  <a:cubicBezTo>
                    <a:pt x="6208" y="219"/>
                    <a:pt x="5086" y="0"/>
                    <a:pt x="4161"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6219700" y="3225275"/>
              <a:ext cx="86875" cy="86100"/>
            </a:xfrm>
            <a:custGeom>
              <a:avLst/>
              <a:gdLst/>
              <a:ahLst/>
              <a:cxnLst/>
              <a:rect l="l" t="t" r="r" b="b"/>
              <a:pathLst>
                <a:path w="3475" h="3444" extrusionOk="0">
                  <a:moveTo>
                    <a:pt x="2193" y="0"/>
                  </a:moveTo>
                  <a:cubicBezTo>
                    <a:pt x="2046" y="0"/>
                    <a:pt x="1899" y="25"/>
                    <a:pt x="1764" y="73"/>
                  </a:cubicBezTo>
                  <a:cubicBezTo>
                    <a:pt x="1450" y="188"/>
                    <a:pt x="1210" y="403"/>
                    <a:pt x="1116" y="497"/>
                  </a:cubicBezTo>
                  <a:cubicBezTo>
                    <a:pt x="1090" y="523"/>
                    <a:pt x="1068" y="550"/>
                    <a:pt x="1053" y="586"/>
                  </a:cubicBezTo>
                  <a:lnTo>
                    <a:pt x="233" y="2526"/>
                  </a:lnTo>
                  <a:cubicBezTo>
                    <a:pt x="233" y="2526"/>
                    <a:pt x="0" y="3444"/>
                    <a:pt x="1122" y="3444"/>
                  </a:cubicBezTo>
                  <a:cubicBezTo>
                    <a:pt x="1155" y="3444"/>
                    <a:pt x="1190" y="3443"/>
                    <a:pt x="1225" y="3441"/>
                  </a:cubicBezTo>
                  <a:cubicBezTo>
                    <a:pt x="2465" y="3389"/>
                    <a:pt x="3474" y="1716"/>
                    <a:pt x="3156" y="649"/>
                  </a:cubicBezTo>
                  <a:cubicBezTo>
                    <a:pt x="3024" y="200"/>
                    <a:pt x="2610" y="0"/>
                    <a:pt x="2193"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6233475" y="3238600"/>
              <a:ext cx="58575" cy="58850"/>
            </a:xfrm>
            <a:custGeom>
              <a:avLst/>
              <a:gdLst/>
              <a:ahLst/>
              <a:cxnLst/>
              <a:rect l="l" t="t" r="r" b="b"/>
              <a:pathLst>
                <a:path w="2343" h="2354" extrusionOk="0">
                  <a:moveTo>
                    <a:pt x="1574" y="0"/>
                  </a:moveTo>
                  <a:cubicBezTo>
                    <a:pt x="1444" y="0"/>
                    <a:pt x="1313" y="27"/>
                    <a:pt x="1193" y="68"/>
                  </a:cubicBezTo>
                  <a:cubicBezTo>
                    <a:pt x="920" y="167"/>
                    <a:pt x="727" y="382"/>
                    <a:pt x="727" y="382"/>
                  </a:cubicBezTo>
                  <a:lnTo>
                    <a:pt x="157" y="1726"/>
                  </a:lnTo>
                  <a:cubicBezTo>
                    <a:pt x="157" y="1726"/>
                    <a:pt x="0" y="2354"/>
                    <a:pt x="758" y="2354"/>
                  </a:cubicBezTo>
                  <a:cubicBezTo>
                    <a:pt x="785" y="2354"/>
                    <a:pt x="805" y="2354"/>
                    <a:pt x="831" y="2349"/>
                  </a:cubicBezTo>
                  <a:cubicBezTo>
                    <a:pt x="1668" y="2312"/>
                    <a:pt x="2342" y="1093"/>
                    <a:pt x="2123" y="367"/>
                  </a:cubicBezTo>
                  <a:cubicBezTo>
                    <a:pt x="2045" y="99"/>
                    <a:pt x="1820" y="0"/>
                    <a:pt x="1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17"/>
        <p:cNvGrpSpPr/>
        <p:nvPr/>
      </p:nvGrpSpPr>
      <p:grpSpPr>
        <a:xfrm>
          <a:off x="0" y="0"/>
          <a:ext cx="0" cy="0"/>
          <a:chOff x="0" y="0"/>
          <a:chExt cx="0" cy="0"/>
        </a:xfrm>
      </p:grpSpPr>
      <p:pic>
        <p:nvPicPr>
          <p:cNvPr id="1918" name="Google Shape;1918;p68"/>
          <p:cNvPicPr preferRelativeResize="0"/>
          <p:nvPr/>
        </p:nvPicPr>
        <p:blipFill>
          <a:blip r:embed="rId4">
            <a:alphaModFix/>
          </a:blip>
          <a:stretch>
            <a:fillRect/>
          </a:stretch>
        </p:blipFill>
        <p:spPr>
          <a:xfrm>
            <a:off x="0" y="0"/>
            <a:ext cx="9143987" cy="5143499"/>
          </a:xfrm>
          <a:prstGeom prst="rect">
            <a:avLst/>
          </a:prstGeom>
          <a:noFill/>
          <a:ln>
            <a:noFill/>
          </a:ln>
        </p:spPr>
      </p:pic>
      <p:sp>
        <p:nvSpPr>
          <p:cNvPr id="1919" name="Google Shape;1919;p68"/>
          <p:cNvSpPr txBox="1">
            <a:spLocks noGrp="1"/>
          </p:cNvSpPr>
          <p:nvPr>
            <p:ph type="subTitle" idx="1"/>
          </p:nvPr>
        </p:nvSpPr>
        <p:spPr>
          <a:xfrm>
            <a:off x="796200" y="109800"/>
            <a:ext cx="3279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920" name="Google Shape;1920;p68"/>
          <p:cNvGrpSpPr/>
          <p:nvPr/>
        </p:nvGrpSpPr>
        <p:grpSpPr>
          <a:xfrm>
            <a:off x="299286" y="189025"/>
            <a:ext cx="133205" cy="119344"/>
            <a:chOff x="222150" y="185025"/>
            <a:chExt cx="170100" cy="152400"/>
          </a:xfrm>
        </p:grpSpPr>
        <p:cxnSp>
          <p:nvCxnSpPr>
            <p:cNvPr id="1921" name="Google Shape;1921;p6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22" name="Google Shape;1922;p6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23" name="Google Shape;1923;p6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924" name="Google Shape;1924;p68"/>
          <p:cNvGrpSpPr/>
          <p:nvPr/>
        </p:nvGrpSpPr>
        <p:grpSpPr>
          <a:xfrm>
            <a:off x="286625" y="3999999"/>
            <a:ext cx="145867" cy="958251"/>
            <a:chOff x="286625" y="3923799"/>
            <a:chExt cx="145867" cy="958251"/>
          </a:xfrm>
        </p:grpSpPr>
        <p:sp>
          <p:nvSpPr>
            <p:cNvPr id="1925" name="Google Shape;1925;p6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6" name="Google Shape;1926;p68"/>
            <p:cNvGrpSpPr/>
            <p:nvPr/>
          </p:nvGrpSpPr>
          <p:grpSpPr>
            <a:xfrm>
              <a:off x="298112" y="4342643"/>
              <a:ext cx="110182" cy="126862"/>
              <a:chOff x="281100" y="2027800"/>
              <a:chExt cx="140700" cy="162000"/>
            </a:xfrm>
          </p:grpSpPr>
          <p:sp>
            <p:nvSpPr>
              <p:cNvPr id="1927" name="Google Shape;1927;p6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8" name="Google Shape;1928;p68"/>
              <p:cNvGrpSpPr/>
              <p:nvPr/>
            </p:nvGrpSpPr>
            <p:grpSpPr>
              <a:xfrm>
                <a:off x="308875" y="2088450"/>
                <a:ext cx="85200" cy="40700"/>
                <a:chOff x="308875" y="2087000"/>
                <a:chExt cx="85200" cy="40700"/>
              </a:xfrm>
            </p:grpSpPr>
            <p:cxnSp>
              <p:nvCxnSpPr>
                <p:cNvPr id="1929" name="Google Shape;1929;p6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930" name="Google Shape;1930;p6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931" name="Google Shape;1931;p68"/>
            <p:cNvGrpSpPr/>
            <p:nvPr/>
          </p:nvGrpSpPr>
          <p:grpSpPr>
            <a:xfrm>
              <a:off x="286625" y="3923799"/>
              <a:ext cx="133200" cy="133200"/>
              <a:chOff x="286625" y="3648899"/>
              <a:chExt cx="133200" cy="133200"/>
            </a:xfrm>
          </p:grpSpPr>
          <p:sp>
            <p:nvSpPr>
              <p:cNvPr id="1932" name="Google Shape;1932;p6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4" name="Google Shape;1934;p68">
            <a:hlinkClick r:id="rId5"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CONCLUSION.HTML</a:t>
            </a:r>
            <a:endParaRPr sz="1000">
              <a:solidFill>
                <a:schemeClr val="dk2"/>
              </a:solidFill>
              <a:latin typeface="Oswald"/>
              <a:ea typeface="Oswald"/>
              <a:cs typeface="Oswald"/>
              <a:sym typeface="Oswald"/>
            </a:endParaRPr>
          </a:p>
        </p:txBody>
      </p:sp>
      <p:sp>
        <p:nvSpPr>
          <p:cNvPr id="1935" name="Google Shape;1935;p68"/>
          <p:cNvSpPr txBox="1">
            <a:spLocks noGrp="1"/>
          </p:cNvSpPr>
          <p:nvPr>
            <p:ph type="title"/>
          </p:nvPr>
        </p:nvSpPr>
        <p:spPr>
          <a:xfrm>
            <a:off x="1342450" y="1242450"/>
            <a:ext cx="2920800" cy="26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MOST PASSWORDS ARE WEAK</a:t>
            </a:r>
            <a:endParaRPr/>
          </a:p>
        </p:txBody>
      </p:sp>
      <p:sp>
        <p:nvSpPr>
          <p:cNvPr id="1936" name="Google Shape;1936;p68">
            <a:hlinkClick r:id="rId6"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a:hlinkClick r:id="rId6"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33"/>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Motivation</a:t>
            </a:r>
            <a:endParaRPr/>
          </a:p>
        </p:txBody>
      </p:sp>
      <p:sp>
        <p:nvSpPr>
          <p:cNvPr id="766" name="Google Shape;766;p33"/>
          <p:cNvSpPr txBox="1">
            <a:spLocks noGrp="1"/>
          </p:cNvSpPr>
          <p:nvPr>
            <p:ph type="body" idx="1"/>
          </p:nvPr>
        </p:nvSpPr>
        <p:spPr>
          <a:xfrm>
            <a:off x="720000" y="1265100"/>
            <a:ext cx="7704000" cy="3380100"/>
          </a:xfrm>
          <a:prstGeom prst="rect">
            <a:avLst/>
          </a:prstGeom>
        </p:spPr>
        <p:txBody>
          <a:bodyPr spcFirstLastPara="1" wrap="square" lIns="91425" tIns="91425" rIns="91425" bIns="91425" anchor="t" anchorCtr="0">
            <a:noAutofit/>
          </a:bodyPr>
          <a:lstStyle/>
          <a:p>
            <a:pPr marL="457200" lvl="0" indent="-368300" algn="l" rtl="0">
              <a:lnSpc>
                <a:spcPct val="150000"/>
              </a:lnSpc>
              <a:spcBef>
                <a:spcPts val="0"/>
              </a:spcBef>
              <a:spcAft>
                <a:spcPts val="0"/>
              </a:spcAft>
              <a:buClr>
                <a:schemeClr val="lt1"/>
              </a:buClr>
              <a:buSzPts val="2200"/>
              <a:buChar char="●"/>
            </a:pPr>
            <a:r>
              <a:rPr lang="zh-TW" sz="2200" b="1">
                <a:solidFill>
                  <a:schemeClr val="lt1"/>
                </a:solidFill>
              </a:rPr>
              <a:t>Different accounts with all passwords the same.</a:t>
            </a:r>
            <a:endParaRPr sz="2200" b="1">
              <a:solidFill>
                <a:schemeClr val="lt1"/>
              </a:solidFill>
            </a:endParaRPr>
          </a:p>
          <a:p>
            <a:pPr marL="457200" lvl="0" indent="0" algn="l" rtl="0">
              <a:lnSpc>
                <a:spcPct val="150000"/>
              </a:lnSpc>
              <a:spcBef>
                <a:spcPts val="0"/>
              </a:spcBef>
              <a:spcAft>
                <a:spcPts val="0"/>
              </a:spcAft>
              <a:buNone/>
            </a:pPr>
            <a:r>
              <a:rPr lang="zh-TW" sz="2200" b="1">
                <a:solidFill>
                  <a:schemeClr val="lt1"/>
                </a:solidFill>
              </a:rPr>
              <a:t>⇒ credential stuffing</a:t>
            </a:r>
            <a:endParaRPr sz="2200" b="1">
              <a:solidFill>
                <a:schemeClr val="lt1"/>
              </a:solidFill>
            </a:endParaRPr>
          </a:p>
          <a:p>
            <a:pPr marL="457200" lvl="0" indent="-368300" algn="l" rtl="0">
              <a:lnSpc>
                <a:spcPct val="150000"/>
              </a:lnSpc>
              <a:spcBef>
                <a:spcPts val="0"/>
              </a:spcBef>
              <a:spcAft>
                <a:spcPts val="0"/>
              </a:spcAft>
              <a:buClr>
                <a:schemeClr val="lt1"/>
              </a:buClr>
              <a:buSzPts val="2200"/>
              <a:buChar char="●"/>
            </a:pPr>
            <a:r>
              <a:rPr lang="zh-TW" sz="2200" b="1">
                <a:solidFill>
                  <a:schemeClr val="lt1"/>
                </a:solidFill>
              </a:rPr>
              <a:t>New password is easily forgotten.</a:t>
            </a:r>
            <a:endParaRPr sz="2200" b="1">
              <a:solidFill>
                <a:schemeClr val="lt1"/>
              </a:solidFill>
            </a:endParaRPr>
          </a:p>
          <a:p>
            <a:pPr marL="457200" lvl="0" indent="0" algn="l" rtl="0">
              <a:lnSpc>
                <a:spcPct val="150000"/>
              </a:lnSpc>
              <a:spcBef>
                <a:spcPts val="0"/>
              </a:spcBef>
              <a:spcAft>
                <a:spcPts val="0"/>
              </a:spcAft>
              <a:buNone/>
            </a:pPr>
            <a:endParaRPr sz="3300" b="1">
              <a:solidFill>
                <a:schemeClr val="lt1"/>
              </a:solidFill>
            </a:endParaRPr>
          </a:p>
        </p:txBody>
      </p:sp>
      <p:sp>
        <p:nvSpPr>
          <p:cNvPr id="767" name="Google Shape;767;p33"/>
          <p:cNvSpPr txBox="1">
            <a:spLocks noGrp="1"/>
          </p:cNvSpPr>
          <p:nvPr>
            <p:ph type="subTitle" idx="1"/>
          </p:nvPr>
        </p:nvSpPr>
        <p:spPr>
          <a:xfrm>
            <a:off x="796200" y="109800"/>
            <a:ext cx="2440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sp>
        <p:nvSpPr>
          <p:cNvPr id="768" name="Google Shape;768;p3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MOTIVATION.HTML</a:t>
            </a:r>
            <a:endParaRPr sz="1000">
              <a:solidFill>
                <a:schemeClr val="dk2"/>
              </a:solidFill>
              <a:latin typeface="Oswald"/>
              <a:ea typeface="Oswald"/>
              <a:cs typeface="Oswald"/>
              <a:sym typeface="Oswald"/>
            </a:endParaRPr>
          </a:p>
        </p:txBody>
      </p:sp>
      <p:sp>
        <p:nvSpPr>
          <p:cNvPr id="769" name="Google Shape;769;p3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7981718" y="3871999"/>
            <a:ext cx="686005" cy="686330"/>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8140585" y="4047567"/>
            <a:ext cx="368290" cy="335184"/>
          </a:xfrm>
          <a:custGeom>
            <a:avLst/>
            <a:gdLst/>
            <a:ahLst/>
            <a:cxnLst/>
            <a:rect l="l" t="t" r="r" b="b"/>
            <a:pathLst>
              <a:path w="9467" h="8616" extrusionOk="0">
                <a:moveTo>
                  <a:pt x="4733" y="1"/>
                </a:moveTo>
                <a:cubicBezTo>
                  <a:pt x="4606" y="1"/>
                  <a:pt x="4480" y="48"/>
                  <a:pt x="4383" y="142"/>
                </a:cubicBezTo>
                <a:lnTo>
                  <a:pt x="210" y="4131"/>
                </a:lnTo>
                <a:cubicBezTo>
                  <a:pt x="10" y="4325"/>
                  <a:pt x="0" y="4648"/>
                  <a:pt x="194" y="4847"/>
                </a:cubicBezTo>
                <a:cubicBezTo>
                  <a:pt x="295" y="4952"/>
                  <a:pt x="429" y="5005"/>
                  <a:pt x="564" y="5005"/>
                </a:cubicBezTo>
                <a:cubicBezTo>
                  <a:pt x="690" y="5005"/>
                  <a:pt x="817" y="4959"/>
                  <a:pt x="916" y="4867"/>
                </a:cubicBezTo>
                <a:lnTo>
                  <a:pt x="4730" y="1211"/>
                </a:lnTo>
                <a:lnTo>
                  <a:pt x="8551" y="4867"/>
                </a:lnTo>
                <a:cubicBezTo>
                  <a:pt x="8648" y="4959"/>
                  <a:pt x="8776" y="5005"/>
                  <a:pt x="8903" y="5005"/>
                </a:cubicBezTo>
                <a:cubicBezTo>
                  <a:pt x="9037" y="5005"/>
                  <a:pt x="9170" y="4955"/>
                  <a:pt x="9271" y="4847"/>
                </a:cubicBezTo>
                <a:cubicBezTo>
                  <a:pt x="9467" y="4648"/>
                  <a:pt x="9456" y="4325"/>
                  <a:pt x="9257" y="4131"/>
                </a:cubicBezTo>
                <a:lnTo>
                  <a:pt x="5084" y="142"/>
                </a:lnTo>
                <a:cubicBezTo>
                  <a:pt x="4986" y="48"/>
                  <a:pt x="4860" y="1"/>
                  <a:pt x="4733" y="1"/>
                </a:cubicBezTo>
                <a:close/>
                <a:moveTo>
                  <a:pt x="4730" y="2203"/>
                </a:moveTo>
                <a:lnTo>
                  <a:pt x="1355" y="5434"/>
                </a:lnTo>
                <a:lnTo>
                  <a:pt x="1355" y="8616"/>
                </a:lnTo>
                <a:lnTo>
                  <a:pt x="3928" y="8616"/>
                </a:lnTo>
                <a:lnTo>
                  <a:pt x="3928" y="6529"/>
                </a:lnTo>
                <a:lnTo>
                  <a:pt x="5539" y="6529"/>
                </a:lnTo>
                <a:lnTo>
                  <a:pt x="5539" y="8616"/>
                </a:lnTo>
                <a:lnTo>
                  <a:pt x="8106" y="8616"/>
                </a:lnTo>
                <a:lnTo>
                  <a:pt x="8106" y="5434"/>
                </a:lnTo>
                <a:lnTo>
                  <a:pt x="4730" y="2203"/>
                </a:ln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7648066" y="4110978"/>
            <a:ext cx="208251" cy="208339"/>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7314426" y="4110978"/>
            <a:ext cx="208251" cy="208339"/>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3"/>
        <p:cNvGrpSpPr/>
        <p:nvPr/>
      </p:nvGrpSpPr>
      <p:grpSpPr>
        <a:xfrm>
          <a:off x="0" y="0"/>
          <a:ext cx="0" cy="0"/>
          <a:chOff x="0" y="0"/>
          <a:chExt cx="0" cy="0"/>
        </a:xfrm>
      </p:grpSpPr>
      <p:sp>
        <p:nvSpPr>
          <p:cNvPr id="1944" name="Google Shape;1944;p69"/>
          <p:cNvSpPr txBox="1">
            <a:spLocks noGrp="1"/>
          </p:cNvSpPr>
          <p:nvPr>
            <p:ph type="subTitle" idx="1"/>
          </p:nvPr>
        </p:nvSpPr>
        <p:spPr>
          <a:xfrm>
            <a:off x="796200" y="109800"/>
            <a:ext cx="3279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945" name="Google Shape;1945;p69"/>
          <p:cNvGrpSpPr/>
          <p:nvPr/>
        </p:nvGrpSpPr>
        <p:grpSpPr>
          <a:xfrm>
            <a:off x="299286" y="189025"/>
            <a:ext cx="133205" cy="119344"/>
            <a:chOff x="222150" y="185025"/>
            <a:chExt cx="170100" cy="152400"/>
          </a:xfrm>
        </p:grpSpPr>
        <p:cxnSp>
          <p:nvCxnSpPr>
            <p:cNvPr id="1946" name="Google Shape;1946;p6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47" name="Google Shape;1947;p6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48" name="Google Shape;1948;p6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949" name="Google Shape;1949;p69"/>
          <p:cNvGrpSpPr/>
          <p:nvPr/>
        </p:nvGrpSpPr>
        <p:grpSpPr>
          <a:xfrm>
            <a:off x="286625" y="3999999"/>
            <a:ext cx="145867" cy="958251"/>
            <a:chOff x="286625" y="3923799"/>
            <a:chExt cx="145867" cy="958251"/>
          </a:xfrm>
        </p:grpSpPr>
        <p:sp>
          <p:nvSpPr>
            <p:cNvPr id="1950" name="Google Shape;1950;p6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1" name="Google Shape;1951;p69"/>
            <p:cNvGrpSpPr/>
            <p:nvPr/>
          </p:nvGrpSpPr>
          <p:grpSpPr>
            <a:xfrm>
              <a:off x="298112" y="4342643"/>
              <a:ext cx="110182" cy="126862"/>
              <a:chOff x="281100" y="2027800"/>
              <a:chExt cx="140700" cy="162000"/>
            </a:xfrm>
          </p:grpSpPr>
          <p:sp>
            <p:nvSpPr>
              <p:cNvPr id="1952" name="Google Shape;1952;p6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3" name="Google Shape;1953;p69"/>
              <p:cNvGrpSpPr/>
              <p:nvPr/>
            </p:nvGrpSpPr>
            <p:grpSpPr>
              <a:xfrm>
                <a:off x="308875" y="2088450"/>
                <a:ext cx="85200" cy="40700"/>
                <a:chOff x="308875" y="2087000"/>
                <a:chExt cx="85200" cy="40700"/>
              </a:xfrm>
            </p:grpSpPr>
            <p:cxnSp>
              <p:nvCxnSpPr>
                <p:cNvPr id="1954" name="Google Shape;1954;p6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955" name="Google Shape;1955;p6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956" name="Google Shape;1956;p69"/>
            <p:cNvGrpSpPr/>
            <p:nvPr/>
          </p:nvGrpSpPr>
          <p:grpSpPr>
            <a:xfrm>
              <a:off x="286625" y="3923799"/>
              <a:ext cx="133200" cy="133200"/>
              <a:chOff x="286625" y="3648899"/>
              <a:chExt cx="133200" cy="133200"/>
            </a:xfrm>
          </p:grpSpPr>
          <p:sp>
            <p:nvSpPr>
              <p:cNvPr id="1957" name="Google Shape;1957;p6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9" name="Google Shape;1959;p69">
            <a:hlinkClick r:id="rId4"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CONCLUSION.HTML</a:t>
            </a:r>
            <a:endParaRPr sz="1000">
              <a:solidFill>
                <a:schemeClr val="dk2"/>
              </a:solidFill>
              <a:latin typeface="Oswald"/>
              <a:ea typeface="Oswald"/>
              <a:cs typeface="Oswald"/>
              <a:sym typeface="Oswald"/>
            </a:endParaRPr>
          </a:p>
        </p:txBody>
      </p:sp>
      <p:sp>
        <p:nvSpPr>
          <p:cNvPr id="1960" name="Google Shape;1960;p69"/>
          <p:cNvSpPr txBox="1">
            <a:spLocks noGrp="1"/>
          </p:cNvSpPr>
          <p:nvPr>
            <p:ph type="title"/>
          </p:nvPr>
        </p:nvSpPr>
        <p:spPr>
          <a:xfrm>
            <a:off x="1154400" y="1242450"/>
            <a:ext cx="2920800" cy="26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MATRICES WERE MADE TO ENCRYPT THEM</a:t>
            </a:r>
            <a:endParaRPr/>
          </a:p>
        </p:txBody>
      </p:sp>
      <p:sp>
        <p:nvSpPr>
          <p:cNvPr id="1961" name="Google Shape;1961;p69">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68"/>
        <p:cNvGrpSpPr/>
        <p:nvPr/>
      </p:nvGrpSpPr>
      <p:grpSpPr>
        <a:xfrm>
          <a:off x="0" y="0"/>
          <a:ext cx="0" cy="0"/>
          <a:chOff x="0" y="0"/>
          <a:chExt cx="0" cy="0"/>
        </a:xfrm>
      </p:grpSpPr>
      <p:pic>
        <p:nvPicPr>
          <p:cNvPr id="1969" name="Google Shape;1969;p70"/>
          <p:cNvPicPr preferRelativeResize="0"/>
          <p:nvPr/>
        </p:nvPicPr>
        <p:blipFill>
          <a:blip r:embed="rId4">
            <a:alphaModFix/>
          </a:blip>
          <a:stretch>
            <a:fillRect/>
          </a:stretch>
        </p:blipFill>
        <p:spPr>
          <a:xfrm>
            <a:off x="0" y="-210703"/>
            <a:ext cx="9143998" cy="6139528"/>
          </a:xfrm>
          <a:prstGeom prst="rect">
            <a:avLst/>
          </a:prstGeom>
          <a:noFill/>
          <a:ln>
            <a:noFill/>
          </a:ln>
        </p:spPr>
      </p:pic>
      <p:sp>
        <p:nvSpPr>
          <p:cNvPr id="1970" name="Google Shape;1970;p70"/>
          <p:cNvSpPr txBox="1">
            <a:spLocks noGrp="1"/>
          </p:cNvSpPr>
          <p:nvPr>
            <p:ph type="subTitle" idx="1"/>
          </p:nvPr>
        </p:nvSpPr>
        <p:spPr>
          <a:xfrm>
            <a:off x="796200" y="109800"/>
            <a:ext cx="32790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1971" name="Google Shape;1971;p70"/>
          <p:cNvGrpSpPr/>
          <p:nvPr/>
        </p:nvGrpSpPr>
        <p:grpSpPr>
          <a:xfrm>
            <a:off x="299286" y="189025"/>
            <a:ext cx="133205" cy="119344"/>
            <a:chOff x="222150" y="185025"/>
            <a:chExt cx="170100" cy="152400"/>
          </a:xfrm>
        </p:grpSpPr>
        <p:cxnSp>
          <p:nvCxnSpPr>
            <p:cNvPr id="1972" name="Google Shape;1972;p7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73" name="Google Shape;1973;p7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74" name="Google Shape;1974;p7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975" name="Google Shape;1975;p70"/>
          <p:cNvGrpSpPr/>
          <p:nvPr/>
        </p:nvGrpSpPr>
        <p:grpSpPr>
          <a:xfrm>
            <a:off x="286625" y="3999999"/>
            <a:ext cx="145867" cy="958251"/>
            <a:chOff x="286625" y="3923799"/>
            <a:chExt cx="145867" cy="958251"/>
          </a:xfrm>
        </p:grpSpPr>
        <p:sp>
          <p:nvSpPr>
            <p:cNvPr id="1976" name="Google Shape;1976;p7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7" name="Google Shape;1977;p70"/>
            <p:cNvGrpSpPr/>
            <p:nvPr/>
          </p:nvGrpSpPr>
          <p:grpSpPr>
            <a:xfrm>
              <a:off x="298112" y="4342643"/>
              <a:ext cx="110182" cy="126862"/>
              <a:chOff x="281100" y="2027800"/>
              <a:chExt cx="140700" cy="162000"/>
            </a:xfrm>
          </p:grpSpPr>
          <p:sp>
            <p:nvSpPr>
              <p:cNvPr id="1978" name="Google Shape;1978;p7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9" name="Google Shape;1979;p70"/>
              <p:cNvGrpSpPr/>
              <p:nvPr/>
            </p:nvGrpSpPr>
            <p:grpSpPr>
              <a:xfrm>
                <a:off x="308875" y="2088450"/>
                <a:ext cx="85200" cy="40700"/>
                <a:chOff x="308875" y="2087000"/>
                <a:chExt cx="85200" cy="40700"/>
              </a:xfrm>
            </p:grpSpPr>
            <p:cxnSp>
              <p:nvCxnSpPr>
                <p:cNvPr id="1980" name="Google Shape;1980;p7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981" name="Google Shape;1981;p7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982" name="Google Shape;1982;p70"/>
            <p:cNvGrpSpPr/>
            <p:nvPr/>
          </p:nvGrpSpPr>
          <p:grpSpPr>
            <a:xfrm>
              <a:off x="286625" y="3923799"/>
              <a:ext cx="133200" cy="133200"/>
              <a:chOff x="286625" y="3648899"/>
              <a:chExt cx="133200" cy="133200"/>
            </a:xfrm>
          </p:grpSpPr>
          <p:sp>
            <p:nvSpPr>
              <p:cNvPr id="1983" name="Google Shape;1983;p7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5" name="Google Shape;1985;p70">
            <a:hlinkClick r:id="rId5"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CONCLUSION.HTML</a:t>
            </a:r>
            <a:endParaRPr sz="1000">
              <a:solidFill>
                <a:schemeClr val="dk2"/>
              </a:solidFill>
              <a:latin typeface="Oswald"/>
              <a:ea typeface="Oswald"/>
              <a:cs typeface="Oswald"/>
              <a:sym typeface="Oswald"/>
            </a:endParaRPr>
          </a:p>
        </p:txBody>
      </p:sp>
      <p:sp>
        <p:nvSpPr>
          <p:cNvPr id="1986" name="Google Shape;1986;p70"/>
          <p:cNvSpPr txBox="1">
            <a:spLocks noGrp="1"/>
          </p:cNvSpPr>
          <p:nvPr>
            <p:ph type="title"/>
          </p:nvPr>
        </p:nvSpPr>
        <p:spPr>
          <a:xfrm>
            <a:off x="4870550" y="1334075"/>
            <a:ext cx="2920800" cy="265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t>98.43% OF COLLECTED PASSWORDS </a:t>
            </a:r>
            <a:endParaRPr/>
          </a:p>
          <a:p>
            <a:pPr marL="0" lvl="0" indent="0" algn="r" rtl="0">
              <a:spcBef>
                <a:spcPts val="0"/>
              </a:spcBef>
              <a:spcAft>
                <a:spcPts val="0"/>
              </a:spcAft>
              <a:buNone/>
            </a:pPr>
            <a:r>
              <a:rPr lang="zh-TW"/>
              <a:t>BECAME STRONGER </a:t>
            </a:r>
            <a:endParaRPr/>
          </a:p>
        </p:txBody>
      </p:sp>
      <p:sp>
        <p:nvSpPr>
          <p:cNvPr id="1987" name="Google Shape;1987;p70">
            <a:hlinkClick r:id="rId6"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a:hlinkClick r:id="rId6"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94"/>
        <p:cNvGrpSpPr/>
        <p:nvPr/>
      </p:nvGrpSpPr>
      <p:grpSpPr>
        <a:xfrm>
          <a:off x="0" y="0"/>
          <a:ext cx="0" cy="0"/>
          <a:chOff x="0" y="0"/>
          <a:chExt cx="0" cy="0"/>
        </a:xfrm>
      </p:grpSpPr>
      <p:sp>
        <p:nvSpPr>
          <p:cNvPr id="1995" name="Google Shape;1995;p7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996" name="Google Shape;1996;p71"/>
          <p:cNvGrpSpPr/>
          <p:nvPr/>
        </p:nvGrpSpPr>
        <p:grpSpPr>
          <a:xfrm>
            <a:off x="299286" y="189025"/>
            <a:ext cx="133205" cy="119344"/>
            <a:chOff x="222150" y="185025"/>
            <a:chExt cx="170100" cy="152400"/>
          </a:xfrm>
        </p:grpSpPr>
        <p:cxnSp>
          <p:nvCxnSpPr>
            <p:cNvPr id="1997" name="Google Shape;1997;p7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98" name="Google Shape;1998;p7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99" name="Google Shape;1999;p7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2000" name="Google Shape;2000;p71"/>
          <p:cNvGrpSpPr/>
          <p:nvPr/>
        </p:nvGrpSpPr>
        <p:grpSpPr>
          <a:xfrm>
            <a:off x="286625" y="3999999"/>
            <a:ext cx="145867" cy="958251"/>
            <a:chOff x="286625" y="3923799"/>
            <a:chExt cx="145867" cy="958251"/>
          </a:xfrm>
        </p:grpSpPr>
        <p:sp>
          <p:nvSpPr>
            <p:cNvPr id="2001" name="Google Shape;2001;p7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2" name="Google Shape;2002;p71"/>
            <p:cNvGrpSpPr/>
            <p:nvPr/>
          </p:nvGrpSpPr>
          <p:grpSpPr>
            <a:xfrm>
              <a:off x="298112" y="4342643"/>
              <a:ext cx="110182" cy="126862"/>
              <a:chOff x="281100" y="2027800"/>
              <a:chExt cx="140700" cy="162000"/>
            </a:xfrm>
          </p:grpSpPr>
          <p:sp>
            <p:nvSpPr>
              <p:cNvPr id="2003" name="Google Shape;2003;p7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71"/>
              <p:cNvGrpSpPr/>
              <p:nvPr/>
            </p:nvGrpSpPr>
            <p:grpSpPr>
              <a:xfrm>
                <a:off x="308875" y="2088450"/>
                <a:ext cx="85200" cy="40700"/>
                <a:chOff x="308875" y="2087000"/>
                <a:chExt cx="85200" cy="40700"/>
              </a:xfrm>
            </p:grpSpPr>
            <p:cxnSp>
              <p:nvCxnSpPr>
                <p:cNvPr id="2005" name="Google Shape;2005;p7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006" name="Google Shape;2006;p7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007" name="Google Shape;2007;p71"/>
            <p:cNvGrpSpPr/>
            <p:nvPr/>
          </p:nvGrpSpPr>
          <p:grpSpPr>
            <a:xfrm>
              <a:off x="286625" y="3923799"/>
              <a:ext cx="133200" cy="133200"/>
              <a:chOff x="286625" y="3648899"/>
              <a:chExt cx="133200" cy="133200"/>
            </a:xfrm>
          </p:grpSpPr>
          <p:sp>
            <p:nvSpPr>
              <p:cNvPr id="2008" name="Google Shape;2008;p7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0" name="Google Shape;2010;p7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011" name="Google Shape;2011;p71"/>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REFERENCES</a:t>
            </a:r>
            <a:endParaRPr/>
          </a:p>
        </p:txBody>
      </p:sp>
      <p:sp>
        <p:nvSpPr>
          <p:cNvPr id="2012" name="Google Shape;2012;p71"/>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a:t>[1] Ur, B., Alfieri, F., Aung, M., Bauer, L., Christin, N., Colnago, J., ... &amp; Melicher, W. (2017, May). Design and evaluation of a data-driven password meter. In Proceedings of the 2017 chi conference on human factors in computing systems (pp. 3775-3786).</a:t>
            </a:r>
            <a:endParaRPr/>
          </a:p>
          <a:p>
            <a:pPr marL="0" lvl="0" indent="0" algn="l" rtl="0">
              <a:lnSpc>
                <a:spcPct val="150000"/>
              </a:lnSpc>
              <a:spcBef>
                <a:spcPts val="0"/>
              </a:spcBef>
              <a:spcAft>
                <a:spcPts val="0"/>
              </a:spcAft>
              <a:buNone/>
            </a:pPr>
            <a:r>
              <a:rPr lang="zh-TW"/>
              <a:t>[2] Password Meter - A visual assessment of password strengths and weaknesses. (n.d.). </a:t>
            </a:r>
            <a:r>
              <a:rPr lang="zh-TW" u="sng">
                <a:solidFill>
                  <a:schemeClr val="hlink"/>
                </a:solidFill>
                <a:hlinkClick r:id="rId4"/>
              </a:rPr>
              <a:t>https://www.uic.edu/apps/strong-password/</a:t>
            </a:r>
            <a:endParaRPr/>
          </a:p>
          <a:p>
            <a:pPr marL="0" lvl="0" indent="0" algn="l" rtl="0">
              <a:lnSpc>
                <a:spcPct val="150000"/>
              </a:lnSpc>
              <a:spcBef>
                <a:spcPts val="0"/>
              </a:spcBef>
              <a:spcAft>
                <a:spcPts val="0"/>
              </a:spcAft>
              <a:buNone/>
            </a:pPr>
            <a:r>
              <a:rPr lang="zh-TW"/>
              <a:t>[3] Dell'Amico, M., Michiardi, P., &amp; Roudier, Y. (2010, March). Password strength: An empirical analysis. In 2010 Proceedings IEEE INFOCOM (pp. 1-9). IEEE.</a:t>
            </a:r>
            <a:endParaRPr/>
          </a:p>
          <a:p>
            <a:pPr marL="0" lvl="0" indent="0" algn="l" rtl="0">
              <a:lnSpc>
                <a:spcPct val="150000"/>
              </a:lnSpc>
              <a:spcBef>
                <a:spcPts val="0"/>
              </a:spcBef>
              <a:spcAft>
                <a:spcPts val="0"/>
              </a:spcAft>
              <a:buNone/>
            </a:pPr>
            <a:r>
              <a:rPr lang="zh-TW"/>
              <a:t>[4] Wheeler, D. L. (2016). zxcvbn:{Low-Budget} Password Strength Estimation. In 25th USENIX Security Symposium (USENIX Security 16) (pp. 157-173).</a:t>
            </a:r>
            <a:endParaRPr/>
          </a:p>
          <a:p>
            <a:pPr marL="0" lvl="0" indent="0" algn="l" rtl="0">
              <a:lnSpc>
                <a:spcPct val="150000"/>
              </a:lnSpc>
              <a:spcBef>
                <a:spcPts val="0"/>
              </a:spcBef>
              <a:spcAft>
                <a:spcPts val="0"/>
              </a:spcAft>
              <a:buNone/>
            </a:pPr>
            <a:r>
              <a:rPr lang="zh-TW"/>
              <a:t>[5] Kelley, P. G., Komanduri, S., Mazurek, M. L., Shay, R., Vidas, T., Bauer, L., ... &amp; Lopez, J. (2012, May). Guess again (and again and again): Measuring password strength by simulating password-cracking algorithms. In 2012 IEEE symposium on security and privacy (pp. 523-537). IEEE.</a:t>
            </a:r>
            <a:endParaRPr/>
          </a:p>
          <a:p>
            <a:pPr marL="0" lvl="0" indent="0" algn="l" rtl="0">
              <a:lnSpc>
                <a:spcPct val="150000"/>
              </a:lnSpc>
              <a:spcBef>
                <a:spcPts val="0"/>
              </a:spcBef>
              <a:spcAft>
                <a:spcPts val="0"/>
              </a:spcAft>
              <a:buNone/>
            </a:pPr>
            <a:r>
              <a:rPr lang="zh-TW"/>
              <a:t>[6] Yan, J., Blackwell, A., Anderson, R., &amp; Grant, A. (2004). Password memorability and security: Empirical results. IEEE Security &amp; privacy, 2(5), 25-31.</a:t>
            </a:r>
            <a:endParaRPr/>
          </a:p>
        </p:txBody>
      </p:sp>
      <p:sp>
        <p:nvSpPr>
          <p:cNvPr id="2013" name="Google Shape;2013;p71">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7" name="Google Shape;2017;p71"/>
          <p:cNvGrpSpPr/>
          <p:nvPr/>
        </p:nvGrpSpPr>
        <p:grpSpPr>
          <a:xfrm>
            <a:off x="7819199" y="752550"/>
            <a:ext cx="604800" cy="147600"/>
            <a:chOff x="7688649" y="828750"/>
            <a:chExt cx="604800" cy="147600"/>
          </a:xfrm>
        </p:grpSpPr>
        <p:sp>
          <p:nvSpPr>
            <p:cNvPr id="2018" name="Google Shape;2018;p7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sp>
        <p:nvSpPr>
          <p:cNvPr id="2025" name="Google Shape;2025;p72"/>
          <p:cNvSpPr/>
          <p:nvPr/>
        </p:nvSpPr>
        <p:spPr>
          <a:xfrm>
            <a:off x="1648762"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2"/>
          <p:cNvSpPr/>
          <p:nvPr/>
        </p:nvSpPr>
        <p:spPr>
          <a:xfrm>
            <a:off x="2249575"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2"/>
          <p:cNvSpPr/>
          <p:nvPr/>
        </p:nvSpPr>
        <p:spPr>
          <a:xfrm>
            <a:off x="1047950"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 name="Google Shape;2028;p72"/>
          <p:cNvGrpSpPr/>
          <p:nvPr/>
        </p:nvGrpSpPr>
        <p:grpSpPr>
          <a:xfrm>
            <a:off x="299286" y="189025"/>
            <a:ext cx="133205" cy="119344"/>
            <a:chOff x="222150" y="185025"/>
            <a:chExt cx="170100" cy="152400"/>
          </a:xfrm>
        </p:grpSpPr>
        <p:cxnSp>
          <p:nvCxnSpPr>
            <p:cNvPr id="2029" name="Google Shape;2029;p7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2030" name="Google Shape;2030;p7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2031" name="Google Shape;2031;p7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2032" name="Google Shape;2032;p72"/>
          <p:cNvGrpSpPr/>
          <p:nvPr/>
        </p:nvGrpSpPr>
        <p:grpSpPr>
          <a:xfrm>
            <a:off x="286625" y="3999999"/>
            <a:ext cx="145867" cy="958251"/>
            <a:chOff x="286625" y="3923799"/>
            <a:chExt cx="145867" cy="958251"/>
          </a:xfrm>
        </p:grpSpPr>
        <p:sp>
          <p:nvSpPr>
            <p:cNvPr id="2033" name="Google Shape;2033;p7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4" name="Google Shape;2034;p72"/>
            <p:cNvGrpSpPr/>
            <p:nvPr/>
          </p:nvGrpSpPr>
          <p:grpSpPr>
            <a:xfrm>
              <a:off x="298112" y="4342643"/>
              <a:ext cx="110182" cy="126862"/>
              <a:chOff x="281100" y="2027800"/>
              <a:chExt cx="140700" cy="162000"/>
            </a:xfrm>
          </p:grpSpPr>
          <p:sp>
            <p:nvSpPr>
              <p:cNvPr id="2035" name="Google Shape;2035;p7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6" name="Google Shape;2036;p72"/>
              <p:cNvGrpSpPr/>
              <p:nvPr/>
            </p:nvGrpSpPr>
            <p:grpSpPr>
              <a:xfrm>
                <a:off x="308875" y="2088450"/>
                <a:ext cx="85200" cy="40700"/>
                <a:chOff x="308875" y="2087000"/>
                <a:chExt cx="85200" cy="40700"/>
              </a:xfrm>
            </p:grpSpPr>
            <p:cxnSp>
              <p:nvCxnSpPr>
                <p:cNvPr id="2037" name="Google Shape;2037;p7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038" name="Google Shape;2038;p7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039" name="Google Shape;2039;p72"/>
            <p:cNvGrpSpPr/>
            <p:nvPr/>
          </p:nvGrpSpPr>
          <p:grpSpPr>
            <a:xfrm>
              <a:off x="286625" y="3923799"/>
              <a:ext cx="133200" cy="133200"/>
              <a:chOff x="286625" y="3648899"/>
              <a:chExt cx="133200" cy="133200"/>
            </a:xfrm>
          </p:grpSpPr>
          <p:sp>
            <p:nvSpPr>
              <p:cNvPr id="2040" name="Google Shape;2040;p7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42" name="Google Shape;2042;p72">
            <a:hlinkClick r:id=""/>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2"/>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THANKS!</a:t>
            </a:r>
            <a:endParaRPr/>
          </a:p>
        </p:txBody>
      </p:sp>
      <p:sp>
        <p:nvSpPr>
          <p:cNvPr id="2044" name="Google Shape;2044;p72"/>
          <p:cNvSpPr txBox="1">
            <a:spLocks noGrp="1"/>
          </p:cNvSpPr>
          <p:nvPr>
            <p:ph type="subTitle" idx="1"/>
          </p:nvPr>
        </p:nvSpPr>
        <p:spPr>
          <a:xfrm>
            <a:off x="943650" y="2036053"/>
            <a:ext cx="4293900" cy="4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zh-TW"/>
              <a:t>DO YOU HAVE ANY QUESTIONS?</a:t>
            </a:r>
            <a:endParaRPr/>
          </a:p>
          <a:p>
            <a:pPr marL="0" lvl="0" indent="0" algn="l" rtl="0">
              <a:spcBef>
                <a:spcPts val="0"/>
              </a:spcBef>
              <a:spcAft>
                <a:spcPts val="0"/>
              </a:spcAft>
              <a:buClr>
                <a:schemeClr val="lt1"/>
              </a:buClr>
              <a:buSzPts val="1100"/>
              <a:buFont typeface="Arial"/>
              <a:buNone/>
            </a:pPr>
            <a:r>
              <a:rPr lang="zh-TW"/>
              <a:t>FEEL FREE TO ASK US!</a:t>
            </a:r>
            <a:endParaRPr/>
          </a:p>
        </p:txBody>
      </p:sp>
      <p:grpSp>
        <p:nvGrpSpPr>
          <p:cNvPr id="2045" name="Google Shape;2045;p72"/>
          <p:cNvGrpSpPr/>
          <p:nvPr/>
        </p:nvGrpSpPr>
        <p:grpSpPr>
          <a:xfrm>
            <a:off x="2335518" y="3043862"/>
            <a:ext cx="363314" cy="356576"/>
            <a:chOff x="3763184" y="3817357"/>
            <a:chExt cx="363314" cy="356576"/>
          </a:xfrm>
        </p:grpSpPr>
        <p:sp>
          <p:nvSpPr>
            <p:cNvPr id="2046" name="Google Shape;2046;p7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72"/>
          <p:cNvGrpSpPr/>
          <p:nvPr/>
        </p:nvGrpSpPr>
        <p:grpSpPr>
          <a:xfrm>
            <a:off x="1734910" y="3043718"/>
            <a:ext cx="362920" cy="356865"/>
            <a:chOff x="3314750" y="3817357"/>
            <a:chExt cx="362920" cy="356865"/>
          </a:xfrm>
        </p:grpSpPr>
        <p:grpSp>
          <p:nvGrpSpPr>
            <p:cNvPr id="2052" name="Google Shape;2052;p72"/>
            <p:cNvGrpSpPr/>
            <p:nvPr/>
          </p:nvGrpSpPr>
          <p:grpSpPr>
            <a:xfrm>
              <a:off x="3314750" y="3817357"/>
              <a:ext cx="362920" cy="356865"/>
              <a:chOff x="3314750" y="3817357"/>
              <a:chExt cx="362920" cy="356865"/>
            </a:xfrm>
          </p:grpSpPr>
          <p:sp>
            <p:nvSpPr>
              <p:cNvPr id="2053" name="Google Shape;2053;p7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72"/>
            <p:cNvGrpSpPr/>
            <p:nvPr/>
          </p:nvGrpSpPr>
          <p:grpSpPr>
            <a:xfrm>
              <a:off x="3394986" y="3894612"/>
              <a:ext cx="202339" cy="202323"/>
              <a:chOff x="935197" y="1793977"/>
              <a:chExt cx="256451" cy="256430"/>
            </a:xfrm>
          </p:grpSpPr>
          <p:sp>
            <p:nvSpPr>
              <p:cNvPr id="2056" name="Google Shape;2056;p7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8" name="Google Shape;2058;p72"/>
          <p:cNvGrpSpPr/>
          <p:nvPr/>
        </p:nvGrpSpPr>
        <p:grpSpPr>
          <a:xfrm>
            <a:off x="1134088" y="3043718"/>
            <a:ext cx="362920" cy="356865"/>
            <a:chOff x="2866317" y="3817357"/>
            <a:chExt cx="362920" cy="356865"/>
          </a:xfrm>
        </p:grpSpPr>
        <p:sp>
          <p:nvSpPr>
            <p:cNvPr id="2059" name="Google Shape;2059;p7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72">
            <a:hlinkClick r:id=""/>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2">
            <a:hlinkClick r:id="rId3"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2"/>
          <p:cNvSpPr txBox="1"/>
          <p:nvPr/>
        </p:nvSpPr>
        <p:spPr>
          <a:xfrm>
            <a:off x="796200" y="109800"/>
            <a:ext cx="32877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 </a:t>
            </a:r>
            <a:endParaRPr sz="1000">
              <a:solidFill>
                <a:schemeClr val="dk2"/>
              </a:solidFill>
              <a:latin typeface="Oswald"/>
              <a:ea typeface="Oswald"/>
              <a:cs typeface="Oswald"/>
              <a:sym typeface="Oswald"/>
            </a:endParaRPr>
          </a:p>
        </p:txBody>
      </p:sp>
      <p:sp>
        <p:nvSpPr>
          <p:cNvPr id="2066" name="Google Shape;2066;p72">
            <a:hlinkClick r:id=""/>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THANKS.HTML</a:t>
            </a:r>
            <a:endParaRPr sz="1000">
              <a:solidFill>
                <a:schemeClr val="dk2"/>
              </a:solidFill>
              <a:latin typeface="Oswald"/>
              <a:ea typeface="Oswald"/>
              <a:cs typeface="Oswald"/>
              <a:sym typeface="Oswald"/>
            </a:endParaRPr>
          </a:p>
        </p:txBody>
      </p:sp>
      <p:pic>
        <p:nvPicPr>
          <p:cNvPr id="2067" name="Google Shape;2067;p72"/>
          <p:cNvPicPr preferRelativeResize="0"/>
          <p:nvPr/>
        </p:nvPicPr>
        <p:blipFill>
          <a:blip r:embed="rId4">
            <a:alphaModFix/>
          </a:blip>
          <a:stretch>
            <a:fillRect/>
          </a:stretch>
        </p:blipFill>
        <p:spPr>
          <a:xfrm>
            <a:off x="5753524" y="1667500"/>
            <a:ext cx="1808500" cy="1808500"/>
          </a:xfrm>
          <a:prstGeom prst="rect">
            <a:avLst/>
          </a:prstGeom>
          <a:noFill/>
          <a:ln>
            <a:noFill/>
          </a:ln>
        </p:spPr>
      </p:pic>
      <p:sp>
        <p:nvSpPr>
          <p:cNvPr id="2068" name="Google Shape;2068;p72"/>
          <p:cNvSpPr txBox="1"/>
          <p:nvPr/>
        </p:nvSpPr>
        <p:spPr>
          <a:xfrm>
            <a:off x="4848013" y="1179075"/>
            <a:ext cx="3619500" cy="39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TW">
                <a:solidFill>
                  <a:srgbClr val="FFFFFF"/>
                </a:solidFill>
                <a:latin typeface="Fira Code"/>
                <a:ea typeface="Fira Code"/>
                <a:cs typeface="Fira Code"/>
                <a:sym typeface="Fira Code"/>
              </a:rPr>
              <a:t>Here’s the final program again!</a:t>
            </a:r>
            <a:endParaRPr>
              <a:solidFill>
                <a:srgbClr val="FFFFFF"/>
              </a:solidFill>
              <a:latin typeface="Fira Code"/>
              <a:ea typeface="Fira Code"/>
              <a:cs typeface="Fira Code"/>
              <a:sym typeface="Fira Code"/>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34"/>
          <p:cNvSpPr txBox="1">
            <a:spLocks noGrp="1"/>
          </p:cNvSpPr>
          <p:nvPr>
            <p:ph type="subTitle" idx="1"/>
          </p:nvPr>
        </p:nvSpPr>
        <p:spPr>
          <a:xfrm>
            <a:off x="796200" y="109800"/>
            <a:ext cx="2440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782" name="Google Shape;782;p34"/>
          <p:cNvGrpSpPr/>
          <p:nvPr/>
        </p:nvGrpSpPr>
        <p:grpSpPr>
          <a:xfrm>
            <a:off x="299286" y="189025"/>
            <a:ext cx="133205" cy="119344"/>
            <a:chOff x="222150" y="185025"/>
            <a:chExt cx="170100" cy="152400"/>
          </a:xfrm>
        </p:grpSpPr>
        <p:cxnSp>
          <p:nvCxnSpPr>
            <p:cNvPr id="783" name="Google Shape;783;p3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84" name="Google Shape;784;p3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85" name="Google Shape;785;p3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86" name="Google Shape;786;p34"/>
          <p:cNvGrpSpPr/>
          <p:nvPr/>
        </p:nvGrpSpPr>
        <p:grpSpPr>
          <a:xfrm>
            <a:off x="286625" y="3999999"/>
            <a:ext cx="145867" cy="958251"/>
            <a:chOff x="286625" y="3923799"/>
            <a:chExt cx="145867" cy="958251"/>
          </a:xfrm>
        </p:grpSpPr>
        <p:sp>
          <p:nvSpPr>
            <p:cNvPr id="787" name="Google Shape;787;p3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34"/>
            <p:cNvGrpSpPr/>
            <p:nvPr/>
          </p:nvGrpSpPr>
          <p:grpSpPr>
            <a:xfrm>
              <a:off x="298112" y="4342643"/>
              <a:ext cx="110182" cy="126862"/>
              <a:chOff x="281100" y="2027800"/>
              <a:chExt cx="140700" cy="162000"/>
            </a:xfrm>
          </p:grpSpPr>
          <p:sp>
            <p:nvSpPr>
              <p:cNvPr id="789" name="Google Shape;789;p3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34"/>
              <p:cNvGrpSpPr/>
              <p:nvPr/>
            </p:nvGrpSpPr>
            <p:grpSpPr>
              <a:xfrm>
                <a:off x="308875" y="2088450"/>
                <a:ext cx="85200" cy="40700"/>
                <a:chOff x="308875" y="2087000"/>
                <a:chExt cx="85200" cy="40700"/>
              </a:xfrm>
            </p:grpSpPr>
            <p:cxnSp>
              <p:nvCxnSpPr>
                <p:cNvPr id="791" name="Google Shape;791;p3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92" name="Google Shape;792;p3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93" name="Google Shape;793;p34"/>
            <p:cNvGrpSpPr/>
            <p:nvPr/>
          </p:nvGrpSpPr>
          <p:grpSpPr>
            <a:xfrm>
              <a:off x="286625" y="3923799"/>
              <a:ext cx="133200" cy="133200"/>
              <a:chOff x="286625" y="3648899"/>
              <a:chExt cx="133200" cy="133200"/>
            </a:xfrm>
          </p:grpSpPr>
          <p:sp>
            <p:nvSpPr>
              <p:cNvPr id="794" name="Google Shape;794;p3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 name="Google Shape;796;p3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797" name="Google Shape;797;p34"/>
          <p:cNvSpPr txBox="1">
            <a:spLocks noGrp="1"/>
          </p:cNvSpPr>
          <p:nvPr>
            <p:ph type="title"/>
          </p:nvPr>
        </p:nvSpPr>
        <p:spPr>
          <a:xfrm>
            <a:off x="948600" y="1817600"/>
            <a:ext cx="4431900" cy="14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METHODS</a:t>
            </a:r>
            <a:endParaRPr/>
          </a:p>
        </p:txBody>
      </p:sp>
      <p:sp>
        <p:nvSpPr>
          <p:cNvPr id="798" name="Google Shape;798;p34"/>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solidFill>
                  <a:srgbClr val="FF9900"/>
                </a:solidFill>
              </a:rPr>
              <a:t>02</a:t>
            </a:r>
            <a:endParaRPr>
              <a:solidFill>
                <a:srgbClr val="FF9900"/>
              </a:solidFill>
            </a:endParaRPr>
          </a:p>
        </p:txBody>
      </p:sp>
      <p:sp>
        <p:nvSpPr>
          <p:cNvPr id="799" name="Google Shape;799;p34"/>
          <p:cNvSpPr txBox="1">
            <a:spLocks noGrp="1"/>
          </p:cNvSpPr>
          <p:nvPr>
            <p:ph type="subTitle" idx="1"/>
          </p:nvPr>
        </p:nvSpPr>
        <p:spPr>
          <a:xfrm>
            <a:off x="1024800" y="3316700"/>
            <a:ext cx="36522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Start coding!!</a:t>
            </a:r>
            <a:endParaRPr/>
          </a:p>
          <a:p>
            <a:pPr marL="0" lvl="0" indent="0" algn="l" rtl="0">
              <a:spcBef>
                <a:spcPts val="0"/>
              </a:spcBef>
              <a:spcAft>
                <a:spcPts val="0"/>
              </a:spcAft>
              <a:buNone/>
            </a:pPr>
            <a:r>
              <a:rPr lang="zh-TW"/>
              <a:t>our code link :  </a:t>
            </a:r>
            <a:r>
              <a:rPr lang="zh-TW" u="sng">
                <a:solidFill>
                  <a:schemeClr val="hlink"/>
                </a:solidFill>
                <a:hlinkClick r:id="rId4"/>
              </a:rPr>
              <a:t>https://replit.com/@annguo1106/password#main.c</a:t>
            </a:r>
            <a:endParaRPr/>
          </a:p>
        </p:txBody>
      </p:sp>
      <p:sp>
        <p:nvSpPr>
          <p:cNvPr id="800" name="Google Shape;800;p34">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34"/>
          <p:cNvGrpSpPr/>
          <p:nvPr/>
        </p:nvGrpSpPr>
        <p:grpSpPr>
          <a:xfrm>
            <a:off x="5380450" y="1070563"/>
            <a:ext cx="2867518" cy="3002387"/>
            <a:chOff x="5380450" y="1070563"/>
            <a:chExt cx="2867518" cy="3002387"/>
          </a:xfrm>
        </p:grpSpPr>
        <p:sp>
          <p:nvSpPr>
            <p:cNvPr id="802" name="Google Shape;802;p34"/>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34"/>
            <p:cNvGrpSpPr/>
            <p:nvPr/>
          </p:nvGrpSpPr>
          <p:grpSpPr>
            <a:xfrm>
              <a:off x="5380450" y="1200275"/>
              <a:ext cx="1386600" cy="449700"/>
              <a:chOff x="5270675" y="1411375"/>
              <a:chExt cx="1386600" cy="449700"/>
            </a:xfrm>
          </p:grpSpPr>
          <p:sp>
            <p:nvSpPr>
              <p:cNvPr id="808" name="Google Shape;808;p34"/>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 name="Google Shape;811;p34"/>
              <p:cNvGrpSpPr/>
              <p:nvPr/>
            </p:nvGrpSpPr>
            <p:grpSpPr>
              <a:xfrm>
                <a:off x="5794626" y="1542600"/>
                <a:ext cx="706512" cy="187247"/>
                <a:chOff x="5784976" y="732725"/>
                <a:chExt cx="706512" cy="187247"/>
              </a:xfrm>
            </p:grpSpPr>
            <p:sp>
              <p:nvSpPr>
                <p:cNvPr id="812" name="Google Shape;812;p34"/>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 name="Google Shape;815;p34"/>
            <p:cNvGrpSpPr/>
            <p:nvPr/>
          </p:nvGrpSpPr>
          <p:grpSpPr>
            <a:xfrm>
              <a:off x="6533820" y="2611181"/>
              <a:ext cx="1714149" cy="744321"/>
              <a:chOff x="6709845" y="3859168"/>
              <a:chExt cx="1714149" cy="744321"/>
            </a:xfrm>
          </p:grpSpPr>
          <p:grpSp>
            <p:nvGrpSpPr>
              <p:cNvPr id="816" name="Google Shape;816;p34"/>
              <p:cNvGrpSpPr/>
              <p:nvPr/>
            </p:nvGrpSpPr>
            <p:grpSpPr>
              <a:xfrm>
                <a:off x="6709845" y="3859168"/>
                <a:ext cx="1714149" cy="744321"/>
                <a:chOff x="6709845" y="3859168"/>
                <a:chExt cx="1714149" cy="744321"/>
              </a:xfrm>
            </p:grpSpPr>
            <p:sp>
              <p:nvSpPr>
                <p:cNvPr id="817" name="Google Shape;817;p34"/>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4"/>
              <p:cNvGrpSpPr/>
              <p:nvPr/>
            </p:nvGrpSpPr>
            <p:grpSpPr>
              <a:xfrm>
                <a:off x="7629944" y="4025885"/>
                <a:ext cx="545407" cy="410286"/>
                <a:chOff x="7629944" y="4025885"/>
                <a:chExt cx="545407" cy="410286"/>
              </a:xfrm>
            </p:grpSpPr>
            <p:sp>
              <p:nvSpPr>
                <p:cNvPr id="827" name="Google Shape;827;p34"/>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 name="Google Shape;831;p34"/>
            <p:cNvGrpSpPr/>
            <p:nvPr/>
          </p:nvGrpSpPr>
          <p:grpSpPr>
            <a:xfrm>
              <a:off x="5573850" y="3355500"/>
              <a:ext cx="381600" cy="356700"/>
              <a:chOff x="1062200" y="3366813"/>
              <a:chExt cx="381600" cy="356700"/>
            </a:xfrm>
          </p:grpSpPr>
          <p:sp>
            <p:nvSpPr>
              <p:cNvPr id="832" name="Google Shape;832;p34"/>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 name="Google Shape;833;p34"/>
              <p:cNvGrpSpPr/>
              <p:nvPr/>
            </p:nvGrpSpPr>
            <p:grpSpPr>
              <a:xfrm>
                <a:off x="1138484" y="3433275"/>
                <a:ext cx="229200" cy="229200"/>
                <a:chOff x="955447" y="3891500"/>
                <a:chExt cx="229200" cy="229200"/>
              </a:xfrm>
            </p:grpSpPr>
            <p:sp>
              <p:nvSpPr>
                <p:cNvPr id="834" name="Google Shape;834;p34"/>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 name="Google Shape;836;p34"/>
            <p:cNvGrpSpPr/>
            <p:nvPr/>
          </p:nvGrpSpPr>
          <p:grpSpPr>
            <a:xfrm rot="5400000">
              <a:off x="5462261" y="2839775"/>
              <a:ext cx="604800" cy="147600"/>
              <a:chOff x="7688649" y="828750"/>
              <a:chExt cx="604800" cy="147600"/>
            </a:xfrm>
          </p:grpSpPr>
          <p:sp>
            <p:nvSpPr>
              <p:cNvPr id="837" name="Google Shape;837;p3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0" name="Google Shape;840;p34">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3" name="Google Shape;843;p34"/>
          <p:cNvPicPr preferRelativeResize="0"/>
          <p:nvPr/>
        </p:nvPicPr>
        <p:blipFill>
          <a:blip r:embed="rId6">
            <a:alphaModFix/>
          </a:blip>
          <a:stretch>
            <a:fillRect/>
          </a:stretch>
        </p:blipFill>
        <p:spPr>
          <a:xfrm>
            <a:off x="3785831" y="1971288"/>
            <a:ext cx="1191725" cy="1191725"/>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35"/>
          <p:cNvSpPr txBox="1">
            <a:spLocks noGrp="1"/>
          </p:cNvSpPr>
          <p:nvPr>
            <p:ph type="title" idx="2"/>
          </p:nvPr>
        </p:nvSpPr>
        <p:spPr>
          <a:xfrm>
            <a:off x="948600" y="300754"/>
            <a:ext cx="465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INTRODUCTION</a:t>
            </a:r>
            <a:endParaRPr/>
          </a:p>
        </p:txBody>
      </p:sp>
      <p:sp>
        <p:nvSpPr>
          <p:cNvPr id="849" name="Google Shape;849;p35"/>
          <p:cNvSpPr/>
          <p:nvPr/>
        </p:nvSpPr>
        <p:spPr>
          <a:xfrm>
            <a:off x="948600" y="1304775"/>
            <a:ext cx="4650900" cy="841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61950" algn="l" rtl="0">
              <a:lnSpc>
                <a:spcPct val="115000"/>
              </a:lnSpc>
              <a:spcBef>
                <a:spcPts val="0"/>
              </a:spcBef>
              <a:spcAft>
                <a:spcPts val="0"/>
              </a:spcAft>
              <a:buClr>
                <a:schemeClr val="accent5"/>
              </a:buClr>
              <a:buSzPts val="2100"/>
              <a:buAutoNum type="arabicPeriod"/>
            </a:pPr>
            <a:r>
              <a:rPr lang="zh-TW" sz="2100" b="1">
                <a:solidFill>
                  <a:schemeClr val="accent5"/>
                </a:solidFill>
              </a:rPr>
              <a:t>Enter web name and general password users usually used</a:t>
            </a:r>
            <a:endParaRPr b="1">
              <a:solidFill>
                <a:schemeClr val="accent5"/>
              </a:solidFill>
            </a:endParaRPr>
          </a:p>
        </p:txBody>
      </p:sp>
      <p:sp>
        <p:nvSpPr>
          <p:cNvPr id="850" name="Google Shape;850;p35"/>
          <p:cNvSpPr/>
          <p:nvPr/>
        </p:nvSpPr>
        <p:spPr>
          <a:xfrm>
            <a:off x="951175" y="2688425"/>
            <a:ext cx="684000" cy="671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1874513" y="2377924"/>
            <a:ext cx="2180700" cy="1292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zh-TW" sz="2100" b="1">
                <a:solidFill>
                  <a:schemeClr val="accent5"/>
                </a:solidFill>
              </a:rPr>
              <a:t>2. Encryption using matrix multiplication</a:t>
            </a:r>
            <a:endParaRPr b="1">
              <a:solidFill>
                <a:schemeClr val="accent5"/>
              </a:solidFill>
            </a:endParaRPr>
          </a:p>
        </p:txBody>
      </p:sp>
      <p:sp>
        <p:nvSpPr>
          <p:cNvPr id="852" name="Google Shape;852;p35"/>
          <p:cNvSpPr/>
          <p:nvPr/>
        </p:nvSpPr>
        <p:spPr>
          <a:xfrm>
            <a:off x="4294575" y="2688425"/>
            <a:ext cx="684000" cy="671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5217925" y="2377923"/>
            <a:ext cx="2915400" cy="1292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zh-TW" sz="2100" b="1">
                <a:solidFill>
                  <a:schemeClr val="accent5"/>
                </a:solidFill>
              </a:rPr>
              <a:t>3. Then we can get a new password with higher security!</a:t>
            </a:r>
            <a:endParaRPr b="1">
              <a:solidFill>
                <a:schemeClr val="accent5"/>
              </a:solidFill>
            </a:endParaRPr>
          </a:p>
        </p:txBody>
      </p:sp>
      <p:sp>
        <p:nvSpPr>
          <p:cNvPr id="854" name="Google Shape;854;p35">
            <a:hlinkClick r:id="rId3" action="ppaction://hlinksldjump"/>
          </p:cNvPr>
          <p:cNvSpPr txBox="1">
            <a:spLocks noGrp="1"/>
          </p:cNvSpPr>
          <p:nvPr>
            <p:ph type="subTitle" id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pic>
        <p:nvPicPr>
          <p:cNvPr id="855" name="Google Shape;855;p35"/>
          <p:cNvPicPr preferRelativeResize="0"/>
          <p:nvPr/>
        </p:nvPicPr>
        <p:blipFill>
          <a:blip r:embed="rId4">
            <a:alphaModFix/>
          </a:blip>
          <a:stretch>
            <a:fillRect/>
          </a:stretch>
        </p:blipFill>
        <p:spPr>
          <a:xfrm>
            <a:off x="948612" y="3817819"/>
            <a:ext cx="7184726" cy="995652"/>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36"/>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861" name="Google Shape;861;p36"/>
          <p:cNvGrpSpPr/>
          <p:nvPr/>
        </p:nvGrpSpPr>
        <p:grpSpPr>
          <a:xfrm>
            <a:off x="299286" y="189025"/>
            <a:ext cx="133205" cy="119344"/>
            <a:chOff x="222150" y="185025"/>
            <a:chExt cx="170100" cy="152400"/>
          </a:xfrm>
        </p:grpSpPr>
        <p:cxnSp>
          <p:nvCxnSpPr>
            <p:cNvPr id="862" name="Google Shape;862;p3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63" name="Google Shape;863;p3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64" name="Google Shape;864;p3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65" name="Google Shape;865;p36"/>
          <p:cNvGrpSpPr/>
          <p:nvPr/>
        </p:nvGrpSpPr>
        <p:grpSpPr>
          <a:xfrm>
            <a:off x="286625" y="3999999"/>
            <a:ext cx="145867" cy="958251"/>
            <a:chOff x="286625" y="3923799"/>
            <a:chExt cx="145867" cy="958251"/>
          </a:xfrm>
        </p:grpSpPr>
        <p:sp>
          <p:nvSpPr>
            <p:cNvPr id="866" name="Google Shape;866;p3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36"/>
            <p:cNvGrpSpPr/>
            <p:nvPr/>
          </p:nvGrpSpPr>
          <p:grpSpPr>
            <a:xfrm>
              <a:off x="298112" y="4342643"/>
              <a:ext cx="110182" cy="126862"/>
              <a:chOff x="281100" y="2027800"/>
              <a:chExt cx="140700" cy="162000"/>
            </a:xfrm>
          </p:grpSpPr>
          <p:sp>
            <p:nvSpPr>
              <p:cNvPr id="868" name="Google Shape;868;p3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 name="Google Shape;869;p36"/>
              <p:cNvGrpSpPr/>
              <p:nvPr/>
            </p:nvGrpSpPr>
            <p:grpSpPr>
              <a:xfrm>
                <a:off x="308875" y="2088450"/>
                <a:ext cx="85200" cy="40700"/>
                <a:chOff x="308875" y="2087000"/>
                <a:chExt cx="85200" cy="40700"/>
              </a:xfrm>
            </p:grpSpPr>
            <p:cxnSp>
              <p:nvCxnSpPr>
                <p:cNvPr id="870" name="Google Shape;870;p3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3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872" name="Google Shape;872;p36"/>
            <p:cNvGrpSpPr/>
            <p:nvPr/>
          </p:nvGrpSpPr>
          <p:grpSpPr>
            <a:xfrm>
              <a:off x="286625" y="3923799"/>
              <a:ext cx="133200" cy="133200"/>
              <a:chOff x="286625" y="3648899"/>
              <a:chExt cx="133200" cy="133200"/>
            </a:xfrm>
          </p:grpSpPr>
          <p:sp>
            <p:nvSpPr>
              <p:cNvPr id="873" name="Google Shape;873;p3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5" name="Google Shape;875;p3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876" name="Google Shape;876;p36"/>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1</a:t>
            </a:r>
            <a:endParaRPr/>
          </a:p>
        </p:txBody>
      </p:sp>
      <p:sp>
        <p:nvSpPr>
          <p:cNvPr id="877" name="Google Shape;877;p36"/>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We create a special sentence by hand to build the web key. The web key is used to generate the matrix A, which is going to be used to encode the general password later.</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878" name="Google Shape;878;p36">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36"/>
          <p:cNvGrpSpPr/>
          <p:nvPr/>
        </p:nvGrpSpPr>
        <p:grpSpPr>
          <a:xfrm>
            <a:off x="7819199" y="752550"/>
            <a:ext cx="604800" cy="147600"/>
            <a:chOff x="7688649" y="828750"/>
            <a:chExt cx="604800" cy="147600"/>
          </a:xfrm>
        </p:grpSpPr>
        <p:sp>
          <p:nvSpPr>
            <p:cNvPr id="883" name="Google Shape;883;p3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6" name="Google Shape;886;p36"/>
          <p:cNvPicPr preferRelativeResize="0"/>
          <p:nvPr/>
        </p:nvPicPr>
        <p:blipFill rotWithShape="1">
          <a:blip r:embed="rId5">
            <a:alphaModFix/>
          </a:blip>
          <a:srcRect l="9283" r="2298"/>
          <a:stretch/>
        </p:blipFill>
        <p:spPr>
          <a:xfrm>
            <a:off x="720000" y="3505711"/>
            <a:ext cx="7627801" cy="50676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7"/>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892" name="Google Shape;892;p37"/>
          <p:cNvGrpSpPr/>
          <p:nvPr/>
        </p:nvGrpSpPr>
        <p:grpSpPr>
          <a:xfrm>
            <a:off x="299286" y="189025"/>
            <a:ext cx="133205" cy="119344"/>
            <a:chOff x="222150" y="185025"/>
            <a:chExt cx="170100" cy="152400"/>
          </a:xfrm>
        </p:grpSpPr>
        <p:cxnSp>
          <p:nvCxnSpPr>
            <p:cNvPr id="893" name="Google Shape;893;p3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94" name="Google Shape;894;p3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895" name="Google Shape;895;p3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896" name="Google Shape;896;p37"/>
          <p:cNvGrpSpPr/>
          <p:nvPr/>
        </p:nvGrpSpPr>
        <p:grpSpPr>
          <a:xfrm>
            <a:off x="286625" y="3999999"/>
            <a:ext cx="145867" cy="958251"/>
            <a:chOff x="286625" y="3923799"/>
            <a:chExt cx="145867" cy="958251"/>
          </a:xfrm>
        </p:grpSpPr>
        <p:sp>
          <p:nvSpPr>
            <p:cNvPr id="897" name="Google Shape;897;p3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37"/>
            <p:cNvGrpSpPr/>
            <p:nvPr/>
          </p:nvGrpSpPr>
          <p:grpSpPr>
            <a:xfrm>
              <a:off x="298112" y="4342643"/>
              <a:ext cx="110182" cy="126862"/>
              <a:chOff x="281100" y="2027800"/>
              <a:chExt cx="140700" cy="162000"/>
            </a:xfrm>
          </p:grpSpPr>
          <p:sp>
            <p:nvSpPr>
              <p:cNvPr id="899" name="Google Shape;899;p3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37"/>
              <p:cNvGrpSpPr/>
              <p:nvPr/>
            </p:nvGrpSpPr>
            <p:grpSpPr>
              <a:xfrm>
                <a:off x="308875" y="2088450"/>
                <a:ext cx="85200" cy="40700"/>
                <a:chOff x="308875" y="2087000"/>
                <a:chExt cx="85200" cy="40700"/>
              </a:xfrm>
            </p:grpSpPr>
            <p:cxnSp>
              <p:nvCxnSpPr>
                <p:cNvPr id="901" name="Google Shape;901;p3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3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03" name="Google Shape;903;p37"/>
            <p:cNvGrpSpPr/>
            <p:nvPr/>
          </p:nvGrpSpPr>
          <p:grpSpPr>
            <a:xfrm>
              <a:off x="286625" y="3923799"/>
              <a:ext cx="133200" cy="133200"/>
              <a:chOff x="286625" y="3648899"/>
              <a:chExt cx="133200" cy="133200"/>
            </a:xfrm>
          </p:grpSpPr>
          <p:sp>
            <p:nvSpPr>
              <p:cNvPr id="904" name="Google Shape;904;p3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6" name="Google Shape;906;p3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
        <p:nvSpPr>
          <p:cNvPr id="907" name="Google Shape;907;p3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2</a:t>
            </a:r>
            <a:endParaRPr/>
          </a:p>
        </p:txBody>
      </p:sp>
      <p:sp>
        <p:nvSpPr>
          <p:cNvPr id="908" name="Google Shape;908;p37"/>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Enter user’s general web account username and password.</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909" name="Google Shape;909;p3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37"/>
          <p:cNvGrpSpPr/>
          <p:nvPr/>
        </p:nvGrpSpPr>
        <p:grpSpPr>
          <a:xfrm>
            <a:off x="7819199" y="752550"/>
            <a:ext cx="604800" cy="147600"/>
            <a:chOff x="7688649" y="828750"/>
            <a:chExt cx="604800" cy="147600"/>
          </a:xfrm>
        </p:grpSpPr>
        <p:sp>
          <p:nvSpPr>
            <p:cNvPr id="914" name="Google Shape;914;p3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7" name="Google Shape;917;p37"/>
          <p:cNvPicPr preferRelativeResize="0"/>
          <p:nvPr/>
        </p:nvPicPr>
        <p:blipFill rotWithShape="1">
          <a:blip r:embed="rId5">
            <a:alphaModFix/>
          </a:blip>
          <a:srcRect l="12216" r="5187"/>
          <a:stretch/>
        </p:blipFill>
        <p:spPr>
          <a:xfrm>
            <a:off x="796200" y="2571750"/>
            <a:ext cx="7553277" cy="177365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38"/>
          <p:cNvSpPr txBox="1">
            <a:spLocks noGrp="1"/>
          </p:cNvSpPr>
          <p:nvPr>
            <p:ph type="subTitle" idx="1"/>
          </p:nvPr>
        </p:nvSpPr>
        <p:spPr>
          <a:xfrm>
            <a:off x="796200" y="109800"/>
            <a:ext cx="25494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zh-TW" sz="1000">
                <a:solidFill>
                  <a:schemeClr val="dk2"/>
                </a:solidFill>
                <a:latin typeface="Oswald"/>
                <a:ea typeface="Oswald"/>
                <a:cs typeface="Oswald"/>
                <a:sym typeface="Oswald"/>
              </a:rPr>
              <a:t>MATRICES APPLIED IN CRYPTOGRAPHY</a:t>
            </a:r>
            <a:endParaRPr sz="1000">
              <a:solidFill>
                <a:schemeClr val="dk2"/>
              </a:solidFill>
              <a:latin typeface="Oswald"/>
              <a:ea typeface="Oswald"/>
              <a:cs typeface="Oswald"/>
              <a:sym typeface="Oswald"/>
            </a:endParaRPr>
          </a:p>
        </p:txBody>
      </p:sp>
      <p:grpSp>
        <p:nvGrpSpPr>
          <p:cNvPr id="923" name="Google Shape;923;p38"/>
          <p:cNvGrpSpPr/>
          <p:nvPr/>
        </p:nvGrpSpPr>
        <p:grpSpPr>
          <a:xfrm>
            <a:off x="299286" y="189025"/>
            <a:ext cx="133205" cy="119344"/>
            <a:chOff x="222150" y="185025"/>
            <a:chExt cx="170100" cy="152400"/>
          </a:xfrm>
        </p:grpSpPr>
        <p:cxnSp>
          <p:nvCxnSpPr>
            <p:cNvPr id="924" name="Google Shape;92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25" name="Google Shape;92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26" name="Google Shape;92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27" name="Google Shape;927;p38"/>
          <p:cNvGrpSpPr/>
          <p:nvPr/>
        </p:nvGrpSpPr>
        <p:grpSpPr>
          <a:xfrm>
            <a:off x="286625" y="3999999"/>
            <a:ext cx="145867" cy="958251"/>
            <a:chOff x="286625" y="3923799"/>
            <a:chExt cx="145867" cy="958251"/>
          </a:xfrm>
        </p:grpSpPr>
        <p:sp>
          <p:nvSpPr>
            <p:cNvPr id="928" name="Google Shape;92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38"/>
            <p:cNvGrpSpPr/>
            <p:nvPr/>
          </p:nvGrpSpPr>
          <p:grpSpPr>
            <a:xfrm>
              <a:off x="298112" y="4342643"/>
              <a:ext cx="110182" cy="126862"/>
              <a:chOff x="281100" y="2027800"/>
              <a:chExt cx="140700" cy="162000"/>
            </a:xfrm>
          </p:grpSpPr>
          <p:sp>
            <p:nvSpPr>
              <p:cNvPr id="930" name="Google Shape;93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 name="Google Shape;931;p38"/>
              <p:cNvGrpSpPr/>
              <p:nvPr/>
            </p:nvGrpSpPr>
            <p:grpSpPr>
              <a:xfrm>
                <a:off x="308875" y="2088450"/>
                <a:ext cx="85200" cy="40700"/>
                <a:chOff x="308875" y="2087000"/>
                <a:chExt cx="85200" cy="40700"/>
              </a:xfrm>
            </p:grpSpPr>
            <p:cxnSp>
              <p:nvCxnSpPr>
                <p:cNvPr id="932" name="Google Shape;93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33" name="Google Shape;93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34" name="Google Shape;934;p38"/>
            <p:cNvGrpSpPr/>
            <p:nvPr/>
          </p:nvGrpSpPr>
          <p:grpSpPr>
            <a:xfrm>
              <a:off x="286625" y="3923799"/>
              <a:ext cx="133200" cy="133200"/>
              <a:chOff x="286625" y="3648899"/>
              <a:chExt cx="133200" cy="133200"/>
            </a:xfrm>
          </p:grpSpPr>
          <p:sp>
            <p:nvSpPr>
              <p:cNvPr id="935" name="Google Shape;93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7" name="Google Shape;937;p38"/>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t>Step 3.1</a:t>
            </a:r>
            <a:endParaRPr/>
          </a:p>
        </p:txBody>
      </p:sp>
      <p:sp>
        <p:nvSpPr>
          <p:cNvPr id="938" name="Google Shape;938;p38"/>
          <p:cNvSpPr txBox="1">
            <a:spLocks noGrp="1"/>
          </p:cNvSpPr>
          <p:nvPr>
            <p:ph type="body" idx="1"/>
          </p:nvPr>
        </p:nvSpPr>
        <p:spPr>
          <a:xfrm>
            <a:off x="720000" y="1188900"/>
            <a:ext cx="7704000" cy="3380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zh-TW" sz="2200" b="1"/>
              <a:t>The web name will correspond to a group of numbers in the web key. </a:t>
            </a: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a:p>
            <a:pPr marL="0" lvl="0" indent="0" algn="l" rtl="0">
              <a:lnSpc>
                <a:spcPct val="150000"/>
              </a:lnSpc>
              <a:spcBef>
                <a:spcPts val="0"/>
              </a:spcBef>
              <a:spcAft>
                <a:spcPts val="0"/>
              </a:spcAft>
              <a:buNone/>
            </a:pPr>
            <a:endParaRPr sz="2200" b="1"/>
          </a:p>
        </p:txBody>
      </p:sp>
      <p:sp>
        <p:nvSpPr>
          <p:cNvPr id="939" name="Google Shape;939;p38">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a:hlinkClick r:id=""/>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a:hlinkClick r:id=""/>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 name="Google Shape;943;p38"/>
          <p:cNvGrpSpPr/>
          <p:nvPr/>
        </p:nvGrpSpPr>
        <p:grpSpPr>
          <a:xfrm>
            <a:off x="7819199" y="752550"/>
            <a:ext cx="604800" cy="147600"/>
            <a:chOff x="7688649" y="828750"/>
            <a:chExt cx="604800" cy="147600"/>
          </a:xfrm>
        </p:grpSpPr>
        <p:sp>
          <p:nvSpPr>
            <p:cNvPr id="944" name="Google Shape;944;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47" name="Google Shape;947;p38"/>
          <p:cNvPicPr preferRelativeResize="0"/>
          <p:nvPr/>
        </p:nvPicPr>
        <p:blipFill rotWithShape="1">
          <a:blip r:embed="rId4">
            <a:alphaModFix/>
          </a:blip>
          <a:srcRect l="8024" r="43956"/>
          <a:stretch/>
        </p:blipFill>
        <p:spPr>
          <a:xfrm>
            <a:off x="1393925" y="4143025"/>
            <a:ext cx="6356173" cy="672200"/>
          </a:xfrm>
          <a:prstGeom prst="rect">
            <a:avLst/>
          </a:prstGeom>
          <a:noFill/>
          <a:ln>
            <a:noFill/>
          </a:ln>
        </p:spPr>
      </p:pic>
      <p:pic>
        <p:nvPicPr>
          <p:cNvPr id="948" name="Google Shape;948;p38"/>
          <p:cNvPicPr preferRelativeResize="0"/>
          <p:nvPr/>
        </p:nvPicPr>
        <p:blipFill rotWithShape="1">
          <a:blip r:embed="rId5">
            <a:alphaModFix/>
          </a:blip>
          <a:srcRect l="6628" r="37248"/>
          <a:stretch/>
        </p:blipFill>
        <p:spPr>
          <a:xfrm>
            <a:off x="1408088" y="2306700"/>
            <a:ext cx="6327813" cy="1844368"/>
          </a:xfrm>
          <a:prstGeom prst="rect">
            <a:avLst/>
          </a:prstGeom>
          <a:noFill/>
          <a:ln>
            <a:noFill/>
          </a:ln>
        </p:spPr>
      </p:pic>
      <p:sp>
        <p:nvSpPr>
          <p:cNvPr id="949" name="Google Shape;949;p38">
            <a:hlinkClick r:id="rId6"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zh-TW" sz="1000">
                <a:solidFill>
                  <a:schemeClr val="dk2"/>
                </a:solidFill>
                <a:latin typeface="Oswald"/>
                <a:ea typeface="Oswald"/>
                <a:cs typeface="Oswald"/>
                <a:sym typeface="Oswald"/>
              </a:rPr>
              <a:t>METHODS.HTML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How to Code Workshop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1955</Words>
  <Application>Microsoft Office PowerPoint</Application>
  <PresentationFormat>如螢幕大小 (16:9)</PresentationFormat>
  <Paragraphs>317</Paragraphs>
  <Slides>43</Slides>
  <Notes>43</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43</vt:i4>
      </vt:variant>
    </vt:vector>
  </HeadingPairs>
  <TitlesOfParts>
    <vt:vector size="54" baseType="lpstr">
      <vt:lpstr>Fira Code</vt:lpstr>
      <vt:lpstr>Times New Roman</vt:lpstr>
      <vt:lpstr>Fredoka One</vt:lpstr>
      <vt:lpstr>Roboto Condensed Light</vt:lpstr>
      <vt:lpstr>Fira Code Light</vt:lpstr>
      <vt:lpstr>Rubik Black</vt:lpstr>
      <vt:lpstr>Arial</vt:lpstr>
      <vt:lpstr>Rubik ExtraBold</vt:lpstr>
      <vt:lpstr>Oswald</vt:lpstr>
      <vt:lpstr>Bebas Neue</vt:lpstr>
      <vt:lpstr>How to Code Workshop by Slidesgo</vt:lpstr>
      <vt:lpstr>Matrices Applied in Cryptography </vt:lpstr>
      <vt:lpstr>MOTIVATION</vt:lpstr>
      <vt:lpstr>MOTIVATION</vt:lpstr>
      <vt:lpstr>Motivation</vt:lpstr>
      <vt:lpstr>METHODS</vt:lpstr>
      <vt:lpstr>INTRODUCTION</vt:lpstr>
      <vt:lpstr>Step 1</vt:lpstr>
      <vt:lpstr>Step 2</vt:lpstr>
      <vt:lpstr>Step 3.1</vt:lpstr>
      <vt:lpstr>Step 3.2 - Example</vt:lpstr>
      <vt:lpstr>Step 4.1</vt:lpstr>
      <vt:lpstr>Step 4.2</vt:lpstr>
      <vt:lpstr>Step 5</vt:lpstr>
      <vt:lpstr>Step 5-code</vt:lpstr>
      <vt:lpstr>Step 6</vt:lpstr>
      <vt:lpstr>Step 7</vt:lpstr>
      <vt:lpstr>Step 7-code</vt:lpstr>
      <vt:lpstr>Step 8</vt:lpstr>
      <vt:lpstr>Special advantage</vt:lpstr>
      <vt:lpstr>EVALUATION</vt:lpstr>
      <vt:lpstr>PROCESS OF EVALUATION</vt:lpstr>
      <vt:lpstr>SURVEY</vt:lpstr>
      <vt:lpstr>RESULT</vt:lpstr>
      <vt:lpstr>ENCRYPTION</vt:lpstr>
      <vt:lpstr>THE UIC PASSWORD STRENGTH TEST</vt:lpstr>
      <vt:lpstr>UIC RUBRICS FOR EVALUATING STRENGTH</vt:lpstr>
      <vt:lpstr>POINTS FOR ADDITION</vt:lpstr>
      <vt:lpstr>POINTS FOR DEDUCTION</vt:lpstr>
      <vt:lpstr>SOCIAL</vt:lpstr>
      <vt:lpstr>SOCIAL</vt:lpstr>
      <vt:lpstr>E-MAIL</vt:lpstr>
      <vt:lpstr>E-MAIL</vt:lpstr>
      <vt:lpstr>PHONE</vt:lpstr>
      <vt:lpstr>PHONE</vt:lpstr>
      <vt:lpstr>VALIDATION</vt:lpstr>
      <vt:lpstr>VALIDATION</vt:lpstr>
      <vt:lpstr>VALIDATION</vt:lpstr>
      <vt:lpstr>CONCLUSION</vt:lpstr>
      <vt:lpstr>MOST PASSWORDS ARE WEAK</vt:lpstr>
      <vt:lpstr>MATRICES WERE MADE TO ENCRYPT THEM</vt:lpstr>
      <vt:lpstr>98.43% OF COLLECTED PASSWORDS  BECAME STRONGER </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Matrices Applied in Cryptography </dc:title>
  <cp:lastModifiedBy>張芷瑜</cp:lastModifiedBy>
  <cp:revision>2</cp:revision>
  <dcterms:modified xsi:type="dcterms:W3CDTF">2023-01-03T02:43:49Z</dcterms:modified>
</cp:coreProperties>
</file>